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71" r:id="rId4"/>
    <p:sldId id="274" r:id="rId5"/>
    <p:sldId id="262" r:id="rId6"/>
    <p:sldId id="263" r:id="rId7"/>
    <p:sldId id="268" r:id="rId8"/>
    <p:sldId id="266" r:id="rId9"/>
    <p:sldId id="276" r:id="rId10"/>
    <p:sldId id="277" r:id="rId11"/>
    <p:sldId id="260" r:id="rId12"/>
    <p:sldId id="273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inna Land" initials="CL" lastIdx="6" clrIdx="0">
    <p:extLst>
      <p:ext uri="{19B8F6BF-5375-455C-9EA6-DF929625EA0E}">
        <p15:presenceInfo xmlns:p15="http://schemas.microsoft.com/office/powerpoint/2012/main" userId="9579e696345efb33" providerId="Windows Live"/>
      </p:ext>
    </p:extLst>
  </p:cmAuthor>
  <p:cmAuthor id="2" name="Muriel Cathérine Pluschke" initials="MCP" lastIdx="3" clrIdx="1">
    <p:extLst>
      <p:ext uri="{19B8F6BF-5375-455C-9EA6-DF929625EA0E}">
        <p15:presenceInfo xmlns:p15="http://schemas.microsoft.com/office/powerpoint/2012/main" userId="754bca427406e638" providerId="Windows Live"/>
      </p:ext>
    </p:extLst>
  </p:cmAuthor>
  <p:cmAuthor id="3" name="Julia-Sophie Rothmann" initials="JR" lastIdx="14" clrIdx="2">
    <p:extLst>
      <p:ext uri="{19B8F6BF-5375-455C-9EA6-DF929625EA0E}">
        <p15:presenceInfo xmlns:p15="http://schemas.microsoft.com/office/powerpoint/2012/main" userId="Julia-Sophie Rothmann" providerId="None"/>
      </p:ext>
    </p:extLst>
  </p:cmAuthor>
  <p:cmAuthor id="4" name="Corinna" initials="C" lastIdx="16" clrIdx="3">
    <p:extLst>
      <p:ext uri="{19B8F6BF-5375-455C-9EA6-DF929625EA0E}">
        <p15:presenceInfo xmlns:p15="http://schemas.microsoft.com/office/powerpoint/2012/main" userId="Corinna" providerId="None"/>
      </p:ext>
    </p:extLst>
  </p:cmAuthor>
  <p:cmAuthor id="5" name="hs-fulda" initials="h" lastIdx="2" clrIdx="4">
    <p:extLst>
      <p:ext uri="{19B8F6BF-5375-455C-9EA6-DF929625EA0E}">
        <p15:presenceInfo xmlns:p15="http://schemas.microsoft.com/office/powerpoint/2012/main" userId="hs-ful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C9D9C3"/>
    <a:srgbClr val="8A969A"/>
    <a:srgbClr val="5CA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627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5B84B5-0C2A-47EE-9F83-0D7A39B3E635}" type="doc">
      <dgm:prSet loTypeId="urn:microsoft.com/office/officeart/2005/8/layout/radial3" loCatId="cycle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de-DE"/>
        </a:p>
      </dgm:t>
    </dgm:pt>
    <dgm:pt modelId="{78D892C4-122B-4979-8661-1E644ACF7CD6}">
      <dgm:prSet phldrT="[Text]" custT="1"/>
      <dgm:spPr/>
      <dgm:t>
        <a:bodyPr/>
        <a:lstStyle/>
        <a:p>
          <a:endParaRPr lang="de-DE" sz="1800" b="0" dirty="0"/>
        </a:p>
      </dgm:t>
    </dgm:pt>
    <dgm:pt modelId="{7EE74B23-E71D-4E83-ADA2-BFA6F94B2279}" type="parTrans" cxnId="{C4DC2C52-BE04-4013-974A-8ED28F8838BA}">
      <dgm:prSet/>
      <dgm:spPr/>
      <dgm:t>
        <a:bodyPr/>
        <a:lstStyle/>
        <a:p>
          <a:endParaRPr lang="de-DE"/>
        </a:p>
      </dgm:t>
    </dgm:pt>
    <dgm:pt modelId="{6F536508-573A-4967-A926-76636269C46C}" type="sibTrans" cxnId="{C4DC2C52-BE04-4013-974A-8ED28F8838BA}">
      <dgm:prSet/>
      <dgm:spPr/>
      <dgm:t>
        <a:bodyPr/>
        <a:lstStyle/>
        <a:p>
          <a:endParaRPr lang="de-DE"/>
        </a:p>
      </dgm:t>
    </dgm:pt>
    <dgm:pt modelId="{36EFB853-7EB6-41DF-B5D9-B69FFDD8C112}">
      <dgm:prSet phldrT="[Text]" custT="1"/>
      <dgm:spPr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22860" tIns="22860" rIns="22860" bIns="2286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Internationalisation of  </a:t>
          </a:r>
          <a:r>
            <a:rPr lang="en-GB" sz="1800" b="1" kern="1200" noProof="0" dirty="0"/>
            <a:t>studies </a:t>
          </a:r>
          <a:r>
            <a:rPr lang="en-GB" sz="1800" b="1" i="0" kern="1200" noProof="0" dirty="0"/>
            <a:t>and</a:t>
          </a:r>
          <a:r>
            <a:rPr lang="en-GB" sz="1800" kern="1200" noProof="0" dirty="0"/>
            <a:t> </a:t>
          </a:r>
          <a:r>
            <a:rPr lang="en-GB" sz="1800" b="1" kern="1200" noProof="0" dirty="0"/>
            <a:t>teaching</a:t>
          </a:r>
          <a:endParaRPr lang="en-GB" sz="1800" b="1" kern="1200" noProof="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CE239241-89A4-4FEC-9749-00FFC6E827EF}" type="parTrans" cxnId="{53367D0E-B51B-449F-B35C-BB8882444876}">
      <dgm:prSet/>
      <dgm:spPr/>
      <dgm:t>
        <a:bodyPr/>
        <a:lstStyle/>
        <a:p>
          <a:endParaRPr lang="de-DE"/>
        </a:p>
      </dgm:t>
    </dgm:pt>
    <dgm:pt modelId="{05FCFA99-4734-4B0F-9B4E-68BEC47AC356}" type="sibTrans" cxnId="{53367D0E-B51B-449F-B35C-BB8882444876}">
      <dgm:prSet/>
      <dgm:spPr/>
      <dgm:t>
        <a:bodyPr/>
        <a:lstStyle/>
        <a:p>
          <a:endParaRPr lang="de-DE"/>
        </a:p>
      </dgm:t>
    </dgm:pt>
    <dgm:pt modelId="{A05A47E1-CDDD-45F3-939B-39DF81214E49}">
      <dgm:prSet phldrT="[Text]" custT="1"/>
      <dgm:spPr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22860" tIns="22860" rIns="22860" bIns="2286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Expansion</a:t>
          </a:r>
          <a:r>
            <a:rPr lang="de-DE" sz="18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de-DE" sz="1800" b="0" kern="1200" dirty="0" err="1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</a:t>
          </a:r>
          <a:r>
            <a:rPr lang="de-DE" sz="18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cooperation between </a:t>
          </a:r>
          <a:r>
            <a:rPr lang="en-GB" sz="1800" b="1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academia and practice</a:t>
          </a:r>
        </a:p>
      </dgm:t>
    </dgm:pt>
    <dgm:pt modelId="{E1C21A01-C3EA-4DD1-90B0-41A8C3C442EC}" type="parTrans" cxnId="{ED1D0E70-E6A1-4F55-A934-7CDF35018711}">
      <dgm:prSet/>
      <dgm:spPr/>
      <dgm:t>
        <a:bodyPr/>
        <a:lstStyle/>
        <a:p>
          <a:endParaRPr lang="de-DE"/>
        </a:p>
      </dgm:t>
    </dgm:pt>
    <dgm:pt modelId="{0073C3F1-477D-4471-B056-E0408923439E}" type="sibTrans" cxnId="{ED1D0E70-E6A1-4F55-A934-7CDF35018711}">
      <dgm:prSet/>
      <dgm:spPr/>
      <dgm:t>
        <a:bodyPr/>
        <a:lstStyle/>
        <a:p>
          <a:endParaRPr lang="de-DE"/>
        </a:p>
      </dgm:t>
    </dgm:pt>
    <dgm:pt modelId="{2AEEE2A2-E61C-45BA-A297-A82086F5FBB9}">
      <dgm:prSet phldrT="[Text]" custT="1"/>
      <dgm:spPr/>
      <dgm:t>
        <a:bodyPr/>
        <a:lstStyle/>
        <a:p>
          <a:r>
            <a:rPr lang="en-GB" sz="1800" b="0" noProof="0" dirty="0">
              <a:latin typeface="+mn-lt"/>
            </a:rPr>
            <a:t>Internationalisation of </a:t>
          </a:r>
          <a:r>
            <a:rPr lang="en-GB" sz="1800" b="1" noProof="0" dirty="0">
              <a:latin typeface="+mn-lt"/>
            </a:rPr>
            <a:t>research</a:t>
          </a:r>
          <a:r>
            <a:rPr lang="en-GB" sz="1800" b="0" noProof="0" dirty="0">
              <a:latin typeface="+mn-lt"/>
            </a:rPr>
            <a:t> </a:t>
          </a:r>
          <a:r>
            <a:rPr lang="en-GB" sz="1800" b="1" noProof="0" dirty="0">
              <a:latin typeface="+mn-lt"/>
            </a:rPr>
            <a:t>and</a:t>
          </a:r>
          <a:r>
            <a:rPr lang="en-GB" sz="1800" b="0" noProof="0" dirty="0">
              <a:latin typeface="+mn-lt"/>
            </a:rPr>
            <a:t> </a:t>
          </a:r>
          <a:br>
            <a:rPr lang="en-GB" sz="1800" b="0" noProof="0" dirty="0">
              <a:latin typeface="+mn-lt"/>
            </a:rPr>
          </a:br>
          <a:r>
            <a:rPr lang="en-GB" sz="1800" b="1" noProof="0" dirty="0">
              <a:latin typeface="+mn-lt"/>
            </a:rPr>
            <a:t>doctoral studies</a:t>
          </a:r>
          <a:endParaRPr lang="en-GB" sz="1800" b="1" noProof="0" dirty="0"/>
        </a:p>
      </dgm:t>
    </dgm:pt>
    <dgm:pt modelId="{78B17134-3098-40EE-9221-303503A0FE78}" type="parTrans" cxnId="{AC1C5DE1-32CC-45A9-91AE-C1D7E2670C56}">
      <dgm:prSet/>
      <dgm:spPr/>
      <dgm:t>
        <a:bodyPr/>
        <a:lstStyle/>
        <a:p>
          <a:endParaRPr lang="de-DE"/>
        </a:p>
      </dgm:t>
    </dgm:pt>
    <dgm:pt modelId="{20F69CC8-AA09-455F-81A1-15A6B5F9E9AC}" type="sibTrans" cxnId="{AC1C5DE1-32CC-45A9-91AE-C1D7E2670C56}">
      <dgm:prSet/>
      <dgm:spPr/>
      <dgm:t>
        <a:bodyPr/>
        <a:lstStyle/>
        <a:p>
          <a:endParaRPr lang="de-DE"/>
        </a:p>
      </dgm:t>
    </dgm:pt>
    <dgm:pt modelId="{1D1E73B0-F4C6-45C4-BFF6-85FA3570BDE3}">
      <dgm:prSet phldrT="[Text]" custT="1"/>
      <dgm:spPr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22860" tIns="22860" rIns="22860" bIns="2286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46718511-B512-4543-911C-37DEA5FC345E}" type="sibTrans" cxnId="{B1D450D8-89C8-4B1D-B50D-4F83B1C8094C}">
      <dgm:prSet/>
      <dgm:spPr/>
      <dgm:t>
        <a:bodyPr/>
        <a:lstStyle/>
        <a:p>
          <a:endParaRPr lang="de-DE"/>
        </a:p>
      </dgm:t>
    </dgm:pt>
    <dgm:pt modelId="{537C20C6-8E75-4594-B300-97CC1B824EEB}" type="parTrans" cxnId="{B1D450D8-89C8-4B1D-B50D-4F83B1C8094C}">
      <dgm:prSet/>
      <dgm:spPr/>
      <dgm:t>
        <a:bodyPr/>
        <a:lstStyle/>
        <a:p>
          <a:endParaRPr lang="de-DE"/>
        </a:p>
      </dgm:t>
    </dgm:pt>
    <dgm:pt modelId="{8B6B1E45-24B3-4968-9219-AD7BFE6569BA}" type="pres">
      <dgm:prSet presAssocID="{685B84B5-0C2A-47EE-9F83-0D7A39B3E635}" presName="composite" presStyleCnt="0">
        <dgm:presLayoutVars>
          <dgm:chMax val="1"/>
          <dgm:dir/>
          <dgm:resizeHandles val="exact"/>
        </dgm:presLayoutVars>
      </dgm:prSet>
      <dgm:spPr/>
    </dgm:pt>
    <dgm:pt modelId="{6138140F-C13F-4414-9612-87D8EE6F99F5}" type="pres">
      <dgm:prSet presAssocID="{685B84B5-0C2A-47EE-9F83-0D7A39B3E635}" presName="radial" presStyleCnt="0">
        <dgm:presLayoutVars>
          <dgm:animLvl val="ctr"/>
        </dgm:presLayoutVars>
      </dgm:prSet>
      <dgm:spPr/>
    </dgm:pt>
    <dgm:pt modelId="{7427B218-BF7A-4624-B5CA-087DEDE089F7}" type="pres">
      <dgm:prSet presAssocID="{78D892C4-122B-4979-8661-1E644ACF7CD6}" presName="centerShape" presStyleLbl="vennNode1" presStyleIdx="0" presStyleCnt="5" custScaleX="89526" custScaleY="71106" custLinFactNeighborX="-1682" custLinFactNeighborY="-108"/>
      <dgm:spPr/>
    </dgm:pt>
    <dgm:pt modelId="{3D77D4E0-C54D-4BB6-83BB-D843CBA7A25B}" type="pres">
      <dgm:prSet presAssocID="{36EFB853-7EB6-41DF-B5D9-B69FFDD8C112}" presName="node" presStyleLbl="vennNode1" presStyleIdx="1" presStyleCnt="5" custScaleX="159824" custScaleY="119362" custRadScaleRad="83174" custRadScaleInc="-197425">
        <dgm:presLayoutVars>
          <dgm:bulletEnabled val="1"/>
        </dgm:presLayoutVars>
      </dgm:prSet>
      <dgm:spPr>
        <a:xfrm>
          <a:off x="6851526" y="2752235"/>
          <a:ext cx="2843994" cy="2123992"/>
        </a:xfrm>
        <a:prstGeom prst="ellipse">
          <a:avLst/>
        </a:prstGeom>
      </dgm:spPr>
    </dgm:pt>
    <dgm:pt modelId="{15F2BC55-3F82-47E1-AC3B-4FAEF13FCF60}" type="pres">
      <dgm:prSet presAssocID="{1D1E73B0-F4C6-45C4-BFF6-85FA3570BDE3}" presName="node" presStyleLbl="vennNode1" presStyleIdx="2" presStyleCnt="5" custScaleX="159824" custScaleY="119362" custRadScaleRad="83010" custRadScaleInc="-103990">
        <dgm:presLayoutVars>
          <dgm:bulletEnabled val="1"/>
        </dgm:presLayoutVars>
      </dgm:prSet>
      <dgm:spPr>
        <a:xfrm>
          <a:off x="4235074" y="411885"/>
          <a:ext cx="2843994" cy="2123992"/>
        </a:xfrm>
        <a:prstGeom prst="ellipse">
          <a:avLst/>
        </a:prstGeom>
      </dgm:spPr>
    </dgm:pt>
    <dgm:pt modelId="{54415CE3-8C6E-4A11-8717-732CA8315AE5}" type="pres">
      <dgm:prSet presAssocID="{A05A47E1-CDDD-45F3-939B-39DF81214E49}" presName="node" presStyleLbl="vennNode1" presStyleIdx="3" presStyleCnt="5" custScaleX="159824" custScaleY="119362" custRadScaleRad="116881" custRadScaleInc="-100118">
        <dgm:presLayoutVars>
          <dgm:bulletEnabled val="1"/>
        </dgm:presLayoutVars>
      </dgm:prSet>
      <dgm:spPr>
        <a:xfrm>
          <a:off x="4107438" y="4463701"/>
          <a:ext cx="2843994" cy="2123992"/>
        </a:xfrm>
        <a:prstGeom prst="ellipse">
          <a:avLst/>
        </a:prstGeom>
      </dgm:spPr>
    </dgm:pt>
    <dgm:pt modelId="{E1F305E3-8920-4722-B97C-36BB27BA2AB5}" type="pres">
      <dgm:prSet presAssocID="{2AEEE2A2-E61C-45BA-A297-A82086F5FBB9}" presName="node" presStyleLbl="vennNode1" presStyleIdx="4" presStyleCnt="5" custScaleX="159824" custScaleY="119362" custRadScaleRad="123608" custRadScaleInc="111">
        <dgm:presLayoutVars>
          <dgm:bulletEnabled val="1"/>
        </dgm:presLayoutVars>
      </dgm:prSet>
      <dgm:spPr/>
    </dgm:pt>
  </dgm:ptLst>
  <dgm:cxnLst>
    <dgm:cxn modelId="{53367D0E-B51B-449F-B35C-BB8882444876}" srcId="{78D892C4-122B-4979-8661-1E644ACF7CD6}" destId="{36EFB853-7EB6-41DF-B5D9-B69FFDD8C112}" srcOrd="0" destOrd="0" parTransId="{CE239241-89A4-4FEC-9749-00FFC6E827EF}" sibTransId="{05FCFA99-4734-4B0F-9B4E-68BEC47AC356}"/>
    <dgm:cxn modelId="{2ABB1337-CFBC-4E33-8BD0-3EBEE698A052}" type="presOf" srcId="{2AEEE2A2-E61C-45BA-A297-A82086F5FBB9}" destId="{E1F305E3-8920-4722-B97C-36BB27BA2AB5}" srcOrd="0" destOrd="0" presId="urn:microsoft.com/office/officeart/2005/8/layout/radial3"/>
    <dgm:cxn modelId="{1095C76D-0633-43BD-AB06-D41B2D491B28}" type="presOf" srcId="{36EFB853-7EB6-41DF-B5D9-B69FFDD8C112}" destId="{3D77D4E0-C54D-4BB6-83BB-D843CBA7A25B}" srcOrd="0" destOrd="0" presId="urn:microsoft.com/office/officeart/2005/8/layout/radial3"/>
    <dgm:cxn modelId="{ED1D0E70-E6A1-4F55-A934-7CDF35018711}" srcId="{78D892C4-122B-4979-8661-1E644ACF7CD6}" destId="{A05A47E1-CDDD-45F3-939B-39DF81214E49}" srcOrd="2" destOrd="0" parTransId="{E1C21A01-C3EA-4DD1-90B0-41A8C3C442EC}" sibTransId="{0073C3F1-477D-4471-B056-E0408923439E}"/>
    <dgm:cxn modelId="{C4DC2C52-BE04-4013-974A-8ED28F8838BA}" srcId="{685B84B5-0C2A-47EE-9F83-0D7A39B3E635}" destId="{78D892C4-122B-4979-8661-1E644ACF7CD6}" srcOrd="0" destOrd="0" parTransId="{7EE74B23-E71D-4E83-ADA2-BFA6F94B2279}" sibTransId="{6F536508-573A-4967-A926-76636269C46C}"/>
    <dgm:cxn modelId="{1F5BBF97-7CE6-4D0C-9569-126AEB246686}" type="presOf" srcId="{78D892C4-122B-4979-8661-1E644ACF7CD6}" destId="{7427B218-BF7A-4624-B5CA-087DEDE089F7}" srcOrd="0" destOrd="0" presId="urn:microsoft.com/office/officeart/2005/8/layout/radial3"/>
    <dgm:cxn modelId="{30ADD1B0-6027-42C2-AA06-F290C3BA7EAA}" type="presOf" srcId="{A05A47E1-CDDD-45F3-939B-39DF81214E49}" destId="{54415CE3-8C6E-4A11-8717-732CA8315AE5}" srcOrd="0" destOrd="0" presId="urn:microsoft.com/office/officeart/2005/8/layout/radial3"/>
    <dgm:cxn modelId="{715F26D2-D4EE-4DF7-9B13-CD79B5D927B3}" type="presOf" srcId="{685B84B5-0C2A-47EE-9F83-0D7A39B3E635}" destId="{8B6B1E45-24B3-4968-9219-AD7BFE6569BA}" srcOrd="0" destOrd="0" presId="urn:microsoft.com/office/officeart/2005/8/layout/radial3"/>
    <dgm:cxn modelId="{B1D450D8-89C8-4B1D-B50D-4F83B1C8094C}" srcId="{78D892C4-122B-4979-8661-1E644ACF7CD6}" destId="{1D1E73B0-F4C6-45C4-BFF6-85FA3570BDE3}" srcOrd="1" destOrd="0" parTransId="{537C20C6-8E75-4594-B300-97CC1B824EEB}" sibTransId="{46718511-B512-4543-911C-37DEA5FC345E}"/>
    <dgm:cxn modelId="{AC1C5DE1-32CC-45A9-91AE-C1D7E2670C56}" srcId="{78D892C4-122B-4979-8661-1E644ACF7CD6}" destId="{2AEEE2A2-E61C-45BA-A297-A82086F5FBB9}" srcOrd="3" destOrd="0" parTransId="{78B17134-3098-40EE-9221-303503A0FE78}" sibTransId="{20F69CC8-AA09-455F-81A1-15A6B5F9E9AC}"/>
    <dgm:cxn modelId="{EC47B8E3-D957-4525-8661-623B120C4EB6}" type="presOf" srcId="{1D1E73B0-F4C6-45C4-BFF6-85FA3570BDE3}" destId="{15F2BC55-3F82-47E1-AC3B-4FAEF13FCF60}" srcOrd="0" destOrd="0" presId="urn:microsoft.com/office/officeart/2005/8/layout/radial3"/>
    <dgm:cxn modelId="{6183E955-6128-4B9B-8F82-1E3A9D07D921}" type="presParOf" srcId="{8B6B1E45-24B3-4968-9219-AD7BFE6569BA}" destId="{6138140F-C13F-4414-9612-87D8EE6F99F5}" srcOrd="0" destOrd="0" presId="urn:microsoft.com/office/officeart/2005/8/layout/radial3"/>
    <dgm:cxn modelId="{72063AAC-D9DD-4B73-9B1A-0AF41C8D71B2}" type="presParOf" srcId="{6138140F-C13F-4414-9612-87D8EE6F99F5}" destId="{7427B218-BF7A-4624-B5CA-087DEDE089F7}" srcOrd="0" destOrd="0" presId="urn:microsoft.com/office/officeart/2005/8/layout/radial3"/>
    <dgm:cxn modelId="{7DAB71B6-A8F0-4053-9507-42155FBA794E}" type="presParOf" srcId="{6138140F-C13F-4414-9612-87D8EE6F99F5}" destId="{3D77D4E0-C54D-4BB6-83BB-D843CBA7A25B}" srcOrd="1" destOrd="0" presId="urn:microsoft.com/office/officeart/2005/8/layout/radial3"/>
    <dgm:cxn modelId="{24740C2C-624D-4DB3-8D4D-CBB8E990FBCA}" type="presParOf" srcId="{6138140F-C13F-4414-9612-87D8EE6F99F5}" destId="{15F2BC55-3F82-47E1-AC3B-4FAEF13FCF60}" srcOrd="2" destOrd="0" presId="urn:microsoft.com/office/officeart/2005/8/layout/radial3"/>
    <dgm:cxn modelId="{E75D329E-4D84-4C64-A848-46C9C6A9BCD1}" type="presParOf" srcId="{6138140F-C13F-4414-9612-87D8EE6F99F5}" destId="{54415CE3-8C6E-4A11-8717-732CA8315AE5}" srcOrd="3" destOrd="0" presId="urn:microsoft.com/office/officeart/2005/8/layout/radial3"/>
    <dgm:cxn modelId="{D3EA8B22-86D1-4039-8D3E-A511C3D9BDC3}" type="presParOf" srcId="{6138140F-C13F-4414-9612-87D8EE6F99F5}" destId="{E1F305E3-8920-4722-B97C-36BB27BA2AB5}" srcOrd="4" destOrd="0" presId="urn:microsoft.com/office/officeart/2005/8/layout/radial3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27B218-BF7A-4624-B5CA-087DEDE089F7}">
      <dsp:nvSpPr>
        <dsp:cNvPr id="0" name=""/>
        <dsp:cNvSpPr/>
      </dsp:nvSpPr>
      <dsp:spPr>
        <a:xfrm>
          <a:off x="4286935" y="2109558"/>
          <a:ext cx="3468688" cy="2755004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b="0" kern="1200" dirty="0"/>
        </a:p>
      </dsp:txBody>
      <dsp:txXfrm>
        <a:off x="4794913" y="2513019"/>
        <a:ext cx="2452732" cy="1948082"/>
      </dsp:txXfrm>
    </dsp:sp>
    <dsp:sp modelId="{3D77D4E0-C54D-4BB6-83BB-D843CBA7A25B}">
      <dsp:nvSpPr>
        <dsp:cNvPr id="0" name=""/>
        <dsp:cNvSpPr/>
      </dsp:nvSpPr>
      <dsp:spPr>
        <a:xfrm>
          <a:off x="4473200" y="4433263"/>
          <a:ext cx="3096193" cy="2312342"/>
        </a:xfrm>
        <a:prstGeom prst="ellipse">
          <a:avLst/>
        </a:prstGeom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Internationalisation of  </a:t>
          </a:r>
          <a:r>
            <a:rPr lang="en-GB" sz="1800" b="1" kern="1200" noProof="0" dirty="0"/>
            <a:t>studies </a:t>
          </a:r>
          <a:r>
            <a:rPr lang="en-GB" sz="1800" b="1" i="0" kern="1200" noProof="0" dirty="0"/>
            <a:t>and</a:t>
          </a:r>
          <a:r>
            <a:rPr lang="en-GB" sz="1800" kern="1200" noProof="0" dirty="0"/>
            <a:t> </a:t>
          </a:r>
          <a:r>
            <a:rPr lang="en-GB" sz="1800" b="1" kern="1200" noProof="0" dirty="0"/>
            <a:t>teaching</a:t>
          </a:r>
          <a:endParaRPr lang="en-GB" sz="1800" b="1" kern="1200" noProof="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4926627" y="4771898"/>
        <a:ext cx="2189339" cy="1635072"/>
      </dsp:txXfrm>
    </dsp:sp>
    <dsp:sp modelId="{15F2BC55-3F82-47E1-AC3B-4FAEF13FCF60}">
      <dsp:nvSpPr>
        <dsp:cNvPr id="0" name=""/>
        <dsp:cNvSpPr/>
      </dsp:nvSpPr>
      <dsp:spPr>
        <a:xfrm>
          <a:off x="4426876" y="245949"/>
          <a:ext cx="3096193" cy="2312342"/>
        </a:xfrm>
        <a:prstGeom prst="ellipse">
          <a:avLst/>
        </a:prstGeom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>
        <a:off x="4880303" y="584584"/>
        <a:ext cx="2189339" cy="1635072"/>
      </dsp:txXfrm>
    </dsp:sp>
    <dsp:sp modelId="{54415CE3-8C6E-4A11-8717-732CA8315AE5}">
      <dsp:nvSpPr>
        <dsp:cNvPr id="0" name=""/>
        <dsp:cNvSpPr/>
      </dsp:nvSpPr>
      <dsp:spPr>
        <a:xfrm>
          <a:off x="7507191" y="2330872"/>
          <a:ext cx="3096193" cy="2312342"/>
        </a:xfrm>
        <a:prstGeom prst="ellipse">
          <a:avLst/>
        </a:prstGeom>
        <a:solidFill>
          <a:srgbClr val="70AD47">
            <a:shade val="80000"/>
            <a:alpha val="50000"/>
            <a:hueOff val="321280"/>
            <a:satOff val="-12909"/>
            <a:lumOff val="27628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Expansion</a:t>
          </a:r>
          <a:r>
            <a:rPr lang="de-DE" sz="18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de-DE" sz="1800" b="0" kern="1200" dirty="0" err="1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</a:t>
          </a:r>
          <a:r>
            <a:rPr lang="de-DE" sz="18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GB" sz="1800" b="0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cooperation between </a:t>
          </a:r>
          <a:r>
            <a:rPr lang="en-GB" sz="1800" b="1" kern="1200" noProof="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academia and practice</a:t>
          </a:r>
        </a:p>
      </dsp:txBody>
      <dsp:txXfrm>
        <a:off x="7960618" y="2669507"/>
        <a:ext cx="2189339" cy="1635072"/>
      </dsp:txXfrm>
    </dsp:sp>
    <dsp:sp modelId="{E1F305E3-8920-4722-B97C-36BB27BA2AB5}">
      <dsp:nvSpPr>
        <dsp:cNvPr id="0" name=""/>
        <dsp:cNvSpPr/>
      </dsp:nvSpPr>
      <dsp:spPr>
        <a:xfrm>
          <a:off x="1439199" y="2330901"/>
          <a:ext cx="3096193" cy="2312342"/>
        </a:xfrm>
        <a:prstGeom prst="ellipse">
          <a:avLst/>
        </a:prstGeom>
        <a:solidFill>
          <a:schemeClr val="accent6">
            <a:shade val="80000"/>
            <a:alpha val="5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>
              <a:latin typeface="+mn-lt"/>
            </a:rPr>
            <a:t>Internationalisation of </a:t>
          </a:r>
          <a:r>
            <a:rPr lang="en-GB" sz="1800" b="1" kern="1200" noProof="0" dirty="0">
              <a:latin typeface="+mn-lt"/>
            </a:rPr>
            <a:t>research</a:t>
          </a:r>
          <a:r>
            <a:rPr lang="en-GB" sz="1800" b="0" kern="1200" noProof="0" dirty="0">
              <a:latin typeface="+mn-lt"/>
            </a:rPr>
            <a:t> </a:t>
          </a:r>
          <a:r>
            <a:rPr lang="en-GB" sz="1800" b="1" kern="1200" noProof="0" dirty="0">
              <a:latin typeface="+mn-lt"/>
            </a:rPr>
            <a:t>and</a:t>
          </a:r>
          <a:r>
            <a:rPr lang="en-GB" sz="1800" b="0" kern="1200" noProof="0" dirty="0">
              <a:latin typeface="+mn-lt"/>
            </a:rPr>
            <a:t> </a:t>
          </a:r>
          <a:br>
            <a:rPr lang="en-GB" sz="1800" b="0" kern="1200" noProof="0" dirty="0">
              <a:latin typeface="+mn-lt"/>
            </a:rPr>
          </a:br>
          <a:r>
            <a:rPr lang="en-GB" sz="1800" b="1" kern="1200" noProof="0" dirty="0">
              <a:latin typeface="+mn-lt"/>
            </a:rPr>
            <a:t>doctoral studies</a:t>
          </a:r>
          <a:endParaRPr lang="en-GB" sz="1800" b="1" kern="1200" noProof="0" dirty="0"/>
        </a:p>
      </dsp:txBody>
      <dsp:txXfrm>
        <a:off x="1892626" y="2669536"/>
        <a:ext cx="2189339" cy="1635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5C4F3-A335-47DA-8A0A-CD22E52C5FD9}" type="datetimeFigureOut">
              <a:rPr lang="de-DE" smtClean="0"/>
              <a:t>16.12.2021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8C71F-A679-4F6B-B5AB-22091BE490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493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426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Bewilligt</a:t>
            </a:r>
            <a:r>
              <a:rPr lang="de-DE" baseline="0" dirty="0"/>
              <a:t> Ende Oktober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285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Länder dazu sagen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866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Stipendien</a:t>
            </a:r>
            <a:r>
              <a:rPr lang="de-DE" baseline="0" dirty="0"/>
              <a:t> und Lehrvergütungen für Summer Schools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49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280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N.N. für Partner</a:t>
            </a:r>
            <a:r>
              <a:rPr lang="de-DE" baseline="0" dirty="0"/>
              <a:t> entfernen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8C71F-A679-4F6B-B5AB-22091BE4901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72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5CAC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">
            <a:extLst>
              <a:ext uri="{FF2B5EF4-FFF2-40B4-BE49-F238E27FC236}">
                <a16:creationId xmlns:a16="http://schemas.microsoft.com/office/drawing/2014/main" id="{AD6406C0-195C-4953-A977-AEFCE049D2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7F6785-32EB-4E26-B05C-5A41EDFF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5A8557-639C-4DFE-B3C7-C411E3DF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8" name="Bild 3" descr="hfd_logo_neg_farbe_small.jpg">
            <a:extLst>
              <a:ext uri="{FF2B5EF4-FFF2-40B4-BE49-F238E27FC236}">
                <a16:creationId xmlns:a16="http://schemas.microsoft.com/office/drawing/2014/main" id="{FF7D5B4C-54C5-4ECB-A885-F1CE5AB020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5930900"/>
            <a:ext cx="3048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2D90A65-537B-46C1-9CA9-B95DDF2FAC3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763" y="477959"/>
            <a:ext cx="3422558" cy="886736"/>
          </a:xfrm>
          <a:solidFill>
            <a:srgbClr val="5CAC34"/>
          </a:solidFill>
        </p:spPr>
        <p:txBody>
          <a:bodyPr lIns="144000" tIns="180000" rIns="144000" bIns="180000" anchor="ctr">
            <a:spAutoFit/>
          </a:bodyPr>
          <a:lstStyle>
            <a:lvl1pPr algn="l">
              <a:lnSpc>
                <a:spcPct val="100000"/>
              </a:lnSpc>
              <a:defRPr lang="de-DE" sz="3400" kern="1200" spc="110" dirty="0">
                <a:solidFill>
                  <a:schemeClr val="bg1"/>
                </a:solidFill>
                <a:latin typeface="TheSansOffice"/>
                <a:ea typeface="+mn-ea"/>
                <a:cs typeface="TheSansOffice"/>
              </a:defRPr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463DC6-7ECB-4FCA-949C-ECBD47AA56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84827" y="1307721"/>
            <a:ext cx="2182292" cy="526262"/>
          </a:xfrm>
          <a:solidFill>
            <a:srgbClr val="8A969A"/>
          </a:solidFill>
        </p:spPr>
        <p:txBody>
          <a:bodyPr wrap="none" lIns="144000" tIns="144000" rIns="144000" bIns="144000" anchor="ctr">
            <a:spAutoFit/>
          </a:bodyPr>
          <a:lstStyle>
            <a:lvl1pPr marL="0" indent="0" algn="l">
              <a:buNone/>
              <a:defRPr sz="1700" b="0">
                <a:solidFill>
                  <a:schemeClr val="bg1"/>
                </a:solidFill>
                <a:latin typeface="TheSansOffice" panose="020B050304030206020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71977717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942AC0-2ACD-4081-957A-B9F77F6C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46886-F67A-4AC9-BD37-9123B6BE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40C143-4BF4-4DDC-802F-DF58A8962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3C839D-1754-4A18-884E-57E3CD51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83786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894F4C-6620-4A49-B3B3-7C02A3EF5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DB22D5C-7970-42AB-8A2E-AE380CBB4E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723128" y="365125"/>
            <a:ext cx="632444" cy="3966114"/>
          </a:xfrm>
        </p:spPr>
        <p:txBody>
          <a:bodyPr vert="eaVert">
            <a:sp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3B5737-A9F3-4E62-B932-CC6D19C20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D44B1A-09B9-4E63-9111-085429D2D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69135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DC13A-BF00-492A-A960-0F0BCE0A2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BE6F9D-D99A-442A-B9D4-785B75420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F1F6D2-4AF0-4124-8883-AB2C58BA6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6224EF-CB68-474B-BA37-12B69EFC6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56928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FD0572-7242-473A-84EA-4704DA3BD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56350"/>
            <a:ext cx="41148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73B104-DB1E-4C47-8859-D3739A9D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BD1C88-61EC-4172-AD71-1AD9DC14A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91E6B7-726D-4A54-97A7-E09E117C6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02787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BA4EAB-CC00-4A0F-829D-5BE05B415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9C4F89-28AB-4CC3-8D2A-DE182F99D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57FF13-768B-4E41-AD2F-A45ECF4ABE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76FDD4-555A-4D36-BDF5-DC245226B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B9EB01-DF92-4C29-A6A0-4C1F15F15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56350"/>
            <a:ext cx="731838" cy="365125"/>
          </a:xfrm>
        </p:spPr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19277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0FAD15-68D4-4570-969E-DFC965310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16301"/>
            <a:ext cx="3966114" cy="623211"/>
          </a:xfrm>
        </p:spPr>
        <p:txBody>
          <a:bodyPr>
            <a:sp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9EF75E-7851-4CBC-9618-4FBFA2AD1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91C152B-24BB-4EF5-97A4-8263E437F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1D3DDD-68EA-4C98-9605-47A871523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31C3040-090A-407E-8017-8051053A7F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E87D446-4502-48D8-BE0F-17D0E0EBA9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5143" y="6381568"/>
            <a:ext cx="1256211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4C739E-556F-453A-8B5A-BAE0AA65E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BA4A1E5-D476-435A-B486-60B09040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887188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5995CF-EB3D-4DE9-A371-1FA38ECF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23940-316A-442B-951B-B88A4A88D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91128B-F823-47C6-8DDA-3B057F0E9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24896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DB7561E-354A-411A-AC2A-C435FFCE5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7F730B-900E-4A37-8DE9-4A5F13971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68212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273265-0C22-4E8A-963A-2F470A80D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2D44DF-EED6-472D-98AB-FBA8016A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7339"/>
            <a:ext cx="3932237" cy="1177209"/>
          </a:xfrm>
        </p:spPr>
        <p:txBody>
          <a:bodyPr wrap="square" anchor="b">
            <a:sp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2FE43B-4C65-45D7-AC78-5708C30B3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2059462"/>
            <a:ext cx="7316788" cy="3801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A21198-C372-4695-9E3C-A78491D90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Bild 3">
            <a:extLst>
              <a:ext uri="{FF2B5EF4-FFF2-40B4-BE49-F238E27FC236}">
                <a16:creationId xmlns:a16="http://schemas.microsoft.com/office/drawing/2014/main" id="{76D4B6B3-3676-44F3-85E7-9554C05C4D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1" y="2059462"/>
            <a:ext cx="2800891" cy="380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0284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510551-9582-44A3-B82D-98A28FB4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FBC52B-E3BF-4DC7-92A8-5FD7CEA1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76739"/>
            <a:ext cx="4236688" cy="1193299"/>
          </a:xfrm>
        </p:spPr>
        <p:txBody>
          <a:bodyPr wrap="square" anchor="b">
            <a:sp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6796B91-9C8D-4FEC-9082-E82DA11708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ACFC67-BAA1-466F-B028-2D3EB2CEE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F289B9-D351-47B5-B40B-E6A711A6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89757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D5E0FF3E-AE7C-4559-BDA9-191628B62756}"/>
              </a:ext>
            </a:extLst>
          </p:cNvPr>
          <p:cNvSpPr/>
          <p:nvPr userDrawn="1"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5B6B6A">
              <a:alpha val="1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EAA2010-D163-427A-BE7F-FF9F296DF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302"/>
            <a:ext cx="3966114" cy="623211"/>
          </a:xfrm>
          <a:prstGeom prst="rect">
            <a:avLst/>
          </a:prstGeom>
          <a:solidFill>
            <a:srgbClr val="5CAC34"/>
          </a:solidFill>
        </p:spPr>
        <p:txBody>
          <a:bodyPr vert="horz" wrap="none" lIns="144000" tIns="144000" rIns="144000" bIns="144000" rtlCol="0" anchor="ctr">
            <a:sp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87B03E-8089-4207-A2D3-FCA7589BD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F48C47-8E75-480C-8ECA-3B98202FE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789" y="6356350"/>
            <a:ext cx="4236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30DE1A-9395-46C0-B74F-0D7B3C0CD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930" y="6345575"/>
            <a:ext cx="7119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A5624-A02D-450C-8D8A-751AB72661BF}" type="slidenum">
              <a:rPr lang="de-DE" smtClean="0"/>
              <a:t>‹Nr.›</a:t>
            </a:fld>
            <a:endParaRPr lang="de-DE"/>
          </a:p>
        </p:txBody>
      </p:sp>
      <p:pic>
        <p:nvPicPr>
          <p:cNvPr id="17" name="Bild 7" descr="hfd_logo_neg_farbe_small.jpg">
            <a:extLst>
              <a:ext uri="{FF2B5EF4-FFF2-40B4-BE49-F238E27FC236}">
                <a16:creationId xmlns:a16="http://schemas.microsoft.com/office/drawing/2014/main" id="{9D5AFDBD-B44C-4D34-8F26-8F93E7E7E84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933" y="6218238"/>
            <a:ext cx="2014537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2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TheSansOffice" panose="020B0503040302060204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Calibri" panose="020F0502020204030204" pitchFamily="34" charset="0"/>
        <a:buChar char="↘"/>
        <a:defRPr lang="de-DE" sz="2000" b="0" kern="1200" dirty="0">
          <a:solidFill>
            <a:srgbClr val="707D7D"/>
          </a:solidFill>
          <a:latin typeface="TheSansOffice" panose="020B050304030206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↘"/>
        <a:defRPr lang="de-DE" sz="1800" kern="1200" dirty="0">
          <a:solidFill>
            <a:srgbClr val="202020"/>
          </a:solidFill>
          <a:latin typeface="TheSansOffice" panose="020B050304030206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↘"/>
        <a:defRPr sz="1600" kern="1200">
          <a:solidFill>
            <a:schemeClr val="tx1"/>
          </a:solidFill>
          <a:latin typeface="TheSansOffice" panose="020B0503040302060204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↘"/>
        <a:defRPr sz="1400" kern="1200">
          <a:solidFill>
            <a:schemeClr val="tx1"/>
          </a:solidFill>
          <a:latin typeface="TheSansOffice" panose="020B0503040302060204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↘"/>
        <a:defRPr sz="1400" kern="1200">
          <a:solidFill>
            <a:schemeClr val="tx1"/>
          </a:solidFill>
          <a:latin typeface="TheSansOffice" panose="020B0503040302060204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529">
          <p15:clr>
            <a:srgbClr val="F26B43"/>
          </p15:clr>
        </p15:guide>
        <p15:guide id="4" pos="46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F1253E99-74DA-471C-A101-F1A4F20B9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4828" y="1259246"/>
            <a:ext cx="10447439" cy="623211"/>
          </a:xfrm>
        </p:spPr>
        <p:txBody>
          <a:bodyPr/>
          <a:lstStyle/>
          <a:p>
            <a:r>
              <a:rPr lang="de-DE" sz="2400" dirty="0">
                <a:latin typeface="+mn-lt"/>
              </a:rPr>
              <a:t>Partnerships </a:t>
            </a:r>
            <a:r>
              <a:rPr lang="en-GB" sz="2400" dirty="0">
                <a:latin typeface="+mn-lt"/>
              </a:rPr>
              <a:t>for the</a:t>
            </a:r>
            <a:r>
              <a:rPr lang="de-DE" sz="2400" dirty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Internationalisation</a:t>
            </a:r>
            <a:r>
              <a:rPr lang="de-DE" sz="2400" dirty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of</a:t>
            </a:r>
            <a:r>
              <a:rPr lang="de-DE" sz="2400" dirty="0">
                <a:latin typeface="+mn-lt"/>
              </a:rPr>
              <a:t> Studies, Teaching and Research</a:t>
            </a:r>
            <a:r>
              <a:rPr lang="en-US" sz="2400" dirty="0">
                <a:latin typeface="+mn-lt"/>
              </a:rPr>
              <a:t>	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174377-222B-4F5B-888F-F0C3AB2687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763" y="477959"/>
            <a:ext cx="9000761" cy="886736"/>
          </a:xfrm>
        </p:spPr>
        <p:txBody>
          <a:bodyPr/>
          <a:lstStyle/>
          <a:p>
            <a:r>
              <a:rPr lang="en-GB" b="1" dirty="0">
                <a:latin typeface="+mn-lt"/>
              </a:rPr>
              <a:t>Transnational Governance and Human Rights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E0261A3-4D71-445D-A222-BCA41A5BA71D}"/>
              </a:ext>
            </a:extLst>
          </p:cNvPr>
          <p:cNvSpPr txBox="1"/>
          <p:nvPr/>
        </p:nvSpPr>
        <p:spPr>
          <a:xfrm>
            <a:off x="8007765" y="1991694"/>
            <a:ext cx="4211730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spc="20" dirty="0">
                <a:solidFill>
                  <a:srgbClr val="5B6B6A"/>
                </a:solidFill>
              </a:rPr>
              <a:t>Prof. Dr. </a:t>
            </a:r>
            <a:r>
              <a:rPr lang="de-DE" sz="1400" b="1" kern="1200" spc="20" dirty="0">
                <a:solidFill>
                  <a:srgbClr val="5B6B6A"/>
                </a:solidFill>
              </a:rPr>
              <a:t>Eva </a:t>
            </a:r>
            <a:r>
              <a:rPr lang="de-DE" sz="1400" b="1" kern="1200" spc="20" dirty="0" err="1">
                <a:solidFill>
                  <a:srgbClr val="5B6B6A"/>
                </a:solidFill>
              </a:rPr>
              <a:t>Gerharz</a:t>
            </a:r>
            <a:endParaRPr lang="de-DE" sz="1400" b="1" kern="1200" spc="20" dirty="0">
              <a:solidFill>
                <a:srgbClr val="5B6B6A"/>
              </a:solidFill>
            </a:endParaRPr>
          </a:p>
          <a:p>
            <a:r>
              <a:rPr lang="de-DE" sz="1400" kern="1200" spc="20" dirty="0" err="1">
                <a:solidFill>
                  <a:srgbClr val="5B6B6A"/>
                </a:solidFill>
              </a:rPr>
              <a:t>Sociology</a:t>
            </a:r>
            <a:r>
              <a:rPr lang="de-DE" sz="1400" kern="1200" spc="20" dirty="0">
                <a:solidFill>
                  <a:srgbClr val="5B6B6A"/>
                </a:solidFill>
              </a:rPr>
              <a:t> with a Special Focus on </a:t>
            </a:r>
            <a:r>
              <a:rPr lang="de-DE" sz="1400" kern="1200" spc="20" dirty="0" err="1">
                <a:solidFill>
                  <a:srgbClr val="5B6B6A"/>
                </a:solidFill>
              </a:rPr>
              <a:t>Globalisation</a:t>
            </a:r>
            <a:r>
              <a:rPr lang="de-DE" sz="1400" kern="1200" spc="20" dirty="0">
                <a:solidFill>
                  <a:srgbClr val="5B6B6A"/>
                </a:solidFill>
              </a:rPr>
              <a:t> </a:t>
            </a:r>
            <a:r>
              <a:rPr lang="de-DE" sz="1400" kern="1200" spc="20" dirty="0" err="1">
                <a:solidFill>
                  <a:srgbClr val="5B6B6A"/>
                </a:solidFill>
              </a:rPr>
              <a:t>atthe</a:t>
            </a:r>
            <a:r>
              <a:rPr lang="de-DE" sz="1400" kern="1200" spc="20" dirty="0">
                <a:solidFill>
                  <a:srgbClr val="5B6B6A"/>
                </a:solidFill>
              </a:rPr>
              <a:t> </a:t>
            </a:r>
          </a:p>
          <a:p>
            <a:r>
              <a:rPr lang="de-DE" sz="1400" spc="20" dirty="0">
                <a:solidFill>
                  <a:srgbClr val="5B6B6A"/>
                </a:solidFill>
              </a:rPr>
              <a:t>Department </a:t>
            </a:r>
            <a:r>
              <a:rPr lang="de-DE" sz="1400" spc="20" dirty="0" err="1">
                <a:solidFill>
                  <a:srgbClr val="5B6B6A"/>
                </a:solidFill>
              </a:rPr>
              <a:t>of</a:t>
            </a:r>
            <a:r>
              <a:rPr lang="de-DE" sz="1400" spc="20" dirty="0">
                <a:solidFill>
                  <a:srgbClr val="5B6B6A"/>
                </a:solidFill>
              </a:rPr>
              <a:t> </a:t>
            </a:r>
            <a:r>
              <a:rPr lang="de-DE" sz="1400" spc="20" dirty="0" err="1">
                <a:solidFill>
                  <a:srgbClr val="5B6B6A"/>
                </a:solidFill>
              </a:rPr>
              <a:t>Social</a:t>
            </a:r>
            <a:r>
              <a:rPr lang="de-DE" sz="1400" spc="20" dirty="0">
                <a:solidFill>
                  <a:srgbClr val="5B6B6A"/>
                </a:solidFill>
              </a:rPr>
              <a:t> </a:t>
            </a:r>
            <a:r>
              <a:rPr lang="de-DE" sz="1400" spc="20" dirty="0" err="1">
                <a:solidFill>
                  <a:srgbClr val="5B6B6A"/>
                </a:solidFill>
              </a:rPr>
              <a:t>and</a:t>
            </a:r>
            <a:r>
              <a:rPr lang="de-DE" sz="1400" spc="20" dirty="0">
                <a:solidFill>
                  <a:srgbClr val="5B6B6A"/>
                </a:solidFill>
              </a:rPr>
              <a:t> Cultural </a:t>
            </a:r>
            <a:r>
              <a:rPr lang="de-DE" sz="1400" spc="20" dirty="0" err="1">
                <a:solidFill>
                  <a:srgbClr val="5B6B6A"/>
                </a:solidFill>
              </a:rPr>
              <a:t>Sciences</a:t>
            </a:r>
            <a:endParaRPr lang="de-DE" sz="1400" kern="1200" spc="20" dirty="0">
              <a:solidFill>
                <a:srgbClr val="5B6B6A"/>
              </a:solidFill>
            </a:endParaRPr>
          </a:p>
          <a:p>
            <a:r>
              <a:rPr lang="de-DE" sz="1400" kern="1200" spc="20" dirty="0">
                <a:solidFill>
                  <a:srgbClr val="5B6B6A"/>
                </a:solidFill>
              </a:rPr>
              <a:t>Fulda Graduate </a:t>
            </a:r>
            <a:r>
              <a:rPr lang="de-DE" sz="1400" kern="1200" spc="20" dirty="0" err="1">
                <a:solidFill>
                  <a:srgbClr val="5B6B6A"/>
                </a:solidFill>
              </a:rPr>
              <a:t>Centre</a:t>
            </a:r>
            <a:r>
              <a:rPr lang="de-DE" sz="1400" kern="1200" spc="20" dirty="0">
                <a:solidFill>
                  <a:srgbClr val="5B6B6A"/>
                </a:solidFill>
              </a:rPr>
              <a:t> in </a:t>
            </a:r>
            <a:r>
              <a:rPr lang="de-DE" sz="1400" kern="1200" spc="20" dirty="0" err="1">
                <a:solidFill>
                  <a:srgbClr val="5B6B6A"/>
                </a:solidFill>
              </a:rPr>
              <a:t>Social</a:t>
            </a:r>
            <a:r>
              <a:rPr lang="de-DE" sz="1400" kern="1200" spc="20" dirty="0">
                <a:solidFill>
                  <a:srgbClr val="5B6B6A"/>
                </a:solidFill>
              </a:rPr>
              <a:t> </a:t>
            </a:r>
            <a:r>
              <a:rPr lang="de-DE" sz="1400" kern="1200" spc="20" dirty="0" err="1">
                <a:solidFill>
                  <a:srgbClr val="5B6B6A"/>
                </a:solidFill>
              </a:rPr>
              <a:t>Sciences</a:t>
            </a:r>
            <a:r>
              <a:rPr lang="de-DE" sz="1400" kern="1200" spc="20" dirty="0">
                <a:solidFill>
                  <a:srgbClr val="5B6B6A"/>
                </a:solidFill>
              </a:rPr>
              <a:t> (FGCSS)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C34F17D-D4A7-4AD6-99D0-C7886C54D5E7}"/>
              </a:ext>
            </a:extLst>
          </p:cNvPr>
          <p:cNvSpPr txBox="1"/>
          <p:nvPr/>
        </p:nvSpPr>
        <p:spPr>
          <a:xfrm>
            <a:off x="8021295" y="3085405"/>
            <a:ext cx="42687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spc="20" dirty="0">
                <a:solidFill>
                  <a:srgbClr val="5B6B6A"/>
                </a:solidFill>
                <a:cs typeface="TheSansOffice"/>
              </a:rPr>
              <a:t> Network Meeting at the German Jordanian University</a:t>
            </a:r>
          </a:p>
          <a:p>
            <a:r>
              <a:rPr lang="en-GB" sz="1400" kern="1200" spc="20" dirty="0">
                <a:solidFill>
                  <a:srgbClr val="5B6B6A"/>
                </a:solidFill>
                <a:ea typeface="+mn-ea"/>
              </a:rPr>
              <a:t>14/15 November 2021</a:t>
            </a:r>
            <a:endParaRPr lang="de-DE" sz="1400" kern="1200" spc="20" dirty="0">
              <a:solidFill>
                <a:srgbClr val="5B6B6A"/>
              </a:solidFill>
              <a:ea typeface="+mn-ea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1</a:t>
            </a:fld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2E9E4CB1-D31E-4490-B72A-472F05DDBABB}"/>
              </a:ext>
            </a:extLst>
          </p:cNvPr>
          <p:cNvGrpSpPr/>
          <p:nvPr/>
        </p:nvGrpSpPr>
        <p:grpSpPr>
          <a:xfrm>
            <a:off x="1838961" y="5847098"/>
            <a:ext cx="10024012" cy="859436"/>
            <a:chOff x="2245941" y="6112727"/>
            <a:chExt cx="9911671" cy="749259"/>
          </a:xfrm>
        </p:grpSpPr>
        <p:sp>
          <p:nvSpPr>
            <p:cNvPr id="10" name="Rechteck: diagonal liegende Ecken abgerundet 9">
              <a:extLst>
                <a:ext uri="{FF2B5EF4-FFF2-40B4-BE49-F238E27FC236}">
                  <a16:creationId xmlns:a16="http://schemas.microsoft.com/office/drawing/2014/main" id="{3C83D97F-71FC-47EC-9F3C-23D7F59CD1E8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C27E157-F453-45D8-A242-09DADBB66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41636" y="6224477"/>
              <a:ext cx="2101882" cy="491082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54FBDA31-E4AA-46F7-A569-5439DE554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43921" y="6112727"/>
              <a:ext cx="1327018" cy="749259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AC21173-B78A-4ED7-A5A0-B9612859B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12AA29F1-26B5-4976-9A0D-4E7F10C7E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909584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233FEC5-D389-41ED-97E0-554D5D095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10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63690863-E459-4CB1-8110-788748E8A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58420" cy="623211"/>
          </a:xfrm>
        </p:spPr>
        <p:txBody>
          <a:bodyPr/>
          <a:lstStyle/>
          <a:p>
            <a:r>
              <a:rPr lang="en-GB" sz="2400" b="1" dirty="0">
                <a:latin typeface="+mn-lt"/>
              </a:rPr>
              <a:t>Overview: Planned </a:t>
            </a:r>
            <a:r>
              <a:rPr lang="en-GB" b="1" dirty="0">
                <a:latin typeface="+mn-lt"/>
              </a:rPr>
              <a:t>A</a:t>
            </a:r>
            <a:r>
              <a:rPr lang="en-GB" sz="2400" b="1" dirty="0">
                <a:latin typeface="+mn-lt"/>
              </a:rPr>
              <a:t>ctivities</a:t>
            </a:r>
            <a:endParaRPr lang="en-GB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4E9F308-F6D5-4F4C-B9A2-9C5AC48176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635985"/>
              </p:ext>
            </p:extLst>
          </p:nvPr>
        </p:nvGraphicFramePr>
        <p:xfrm>
          <a:off x="0" y="623210"/>
          <a:ext cx="12192000" cy="62347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3967">
                  <a:extLst>
                    <a:ext uri="{9D8B030D-6E8A-4147-A177-3AD203B41FA5}">
                      <a16:colId xmlns:a16="http://schemas.microsoft.com/office/drawing/2014/main" val="1869074931"/>
                    </a:ext>
                  </a:extLst>
                </a:gridCol>
                <a:gridCol w="8078033">
                  <a:extLst>
                    <a:ext uri="{9D8B030D-6E8A-4147-A177-3AD203B41FA5}">
                      <a16:colId xmlns:a16="http://schemas.microsoft.com/office/drawing/2014/main" val="2857341401"/>
                    </a:ext>
                  </a:extLst>
                </a:gridCol>
              </a:tblGrid>
              <a:tr h="506545">
                <a:tc>
                  <a:txBody>
                    <a:bodyPr/>
                    <a:lstStyle/>
                    <a:p>
                      <a:r>
                        <a:rPr lang="en-GB" sz="2200" noProof="0" dirty="0"/>
                        <a:t> Planned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noProof="0" dirty="0"/>
                        <a:t>Possibilities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152231"/>
                  </a:ext>
                </a:extLst>
              </a:tr>
              <a:tr h="1144033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PhD</a:t>
                      </a:r>
                      <a:r>
                        <a:rPr lang="en-GB" sz="22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en-GB" sz="22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Summer Schools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PhD participants 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 the partner institutions per year</a:t>
                      </a:r>
                      <a:endParaRPr lang="en-GB" sz="2200" b="0" i="0" u="none" strike="noStrike" kern="1200" baseline="0" noProof="0" dirty="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33949"/>
                  </a:ext>
                </a:extLst>
              </a:tr>
              <a:tr h="2400323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Teaching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incoming lecturers </a:t>
                      </a:r>
                      <a:r>
                        <a:rPr lang="en-GB" sz="22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practitioners 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r>
                        <a:rPr lang="en-GB" sz="2200" b="1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speakers </a:t>
                      </a:r>
                      <a:r>
                        <a:rPr lang="en-GB" sz="22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 conferences and summer schools</a:t>
                      </a:r>
                      <a:br>
                        <a:rPr lang="en-GB" sz="22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b="0" i="1" u="none" strike="noStrike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preferably from partners</a:t>
                      </a:r>
                      <a:endParaRPr lang="en-GB" sz="2200" i="1" strike="noStrike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endParaRPr lang="en-GB" sz="220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strike="noStrike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 outgoing lecturers from </a:t>
                      </a:r>
                      <a:r>
                        <a:rPr lang="en-GB" sz="2200" b="0" strike="noStrike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Fulda to partners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420612"/>
                  </a:ext>
                </a:extLst>
              </a:tr>
              <a:tr h="1326554">
                <a:tc>
                  <a:txBody>
                    <a:bodyPr/>
                    <a:lstStyle/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strike="noStrike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Visiting Professorship </a:t>
                      </a:r>
                      <a:br>
                        <a:rPr lang="de-DE" sz="2200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2200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„Global Studies“</a:t>
                      </a:r>
                      <a:endParaRPr lang="en-GB" sz="2200" strike="noStrike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strike="noStrike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Annual call for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307961"/>
                  </a:ext>
                </a:extLst>
              </a:tr>
              <a:tr h="857334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 coordination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Meetings between project staff and each partner institution during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425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17744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88602"/>
            <a:ext cx="2225509" cy="678611"/>
          </a:xfrm>
        </p:spPr>
        <p:txBody>
          <a:bodyPr/>
          <a:lstStyle/>
          <a:p>
            <a:r>
              <a:rPr lang="de-DE" sz="2800" b="1" dirty="0">
                <a:latin typeface="+mn-lt"/>
              </a:rPr>
              <a:t>Project 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13950"/>
            <a:ext cx="11039168" cy="3951030"/>
          </a:xfrm>
        </p:spPr>
        <p:txBody>
          <a:bodyPr>
            <a:normAutofit fontScale="92500" lnSpcReduction="10000"/>
          </a:bodyPr>
          <a:lstStyle/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n-lt"/>
              </a:rPr>
              <a:t>Principal Investigators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Carola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Bauschke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-Urban, 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Eva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Gerharz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,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Matthias Klemm, 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Claudia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Wiesner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Speaker of the PIs (rotating): In 2021 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Claudia Wiesner</a:t>
            </a:r>
          </a:p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Responsibility for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student mobility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Matthias Klemm, Marek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Liwoch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, Ilka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Gersemann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Responsibility for the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Doctoral Research Centre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Eva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Gerharz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, Corinna Land</a:t>
            </a:r>
          </a:p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Responsibility for the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Fulda Centre for Transnational Governance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Prof.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Dr.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Claudia Wiesner, Muriel C.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Pluschke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, TBA</a:t>
            </a:r>
          </a:p>
          <a:p>
            <a:pPr marL="452438" lvl="0" indent="-452438">
              <a:lnSpc>
                <a:spcPct val="100000"/>
              </a:lnSpc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n-lt"/>
              </a:rPr>
              <a:t>International Office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Julia-Sophie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Rothmann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, TBA</a:t>
            </a:r>
          </a:p>
          <a:p>
            <a:pPr lvl="0">
              <a:lnSpc>
                <a:spcPct val="110000"/>
              </a:lnSpc>
              <a:spcAft>
                <a:spcPts val="600"/>
              </a:spcAft>
            </a:pPr>
            <a:endParaRPr lang="en-GB" sz="1800" dirty="0">
              <a:latin typeface="TheSansOffice" panose="020B0503040302060204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11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F00248C-35CD-4641-9AEB-4A9390C8D778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10" name="Rechteck: diagonal liegende Ecken abgerundet 9">
              <a:extLst>
                <a:ext uri="{FF2B5EF4-FFF2-40B4-BE49-F238E27FC236}">
                  <a16:creationId xmlns:a16="http://schemas.microsoft.com/office/drawing/2014/main" id="{303AC324-CF84-496A-A218-DBDB2D16C5BF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884C5BE-48D4-4011-8D18-CB727B98D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3019622-12B4-4D95-8D5F-95D3D3079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2C55DCA0-5C7A-40F6-9175-94FEB9A8E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71D5AD4A-2A91-40D6-8F8A-253F27169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4731224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035505" y="1232385"/>
            <a:ext cx="6120999" cy="2506804"/>
          </a:xfrm>
        </p:spPr>
        <p:txBody>
          <a:bodyPr/>
          <a:lstStyle/>
          <a:p>
            <a:pPr algn="ctr"/>
            <a:r>
              <a:rPr lang="en-GB" sz="4400" b="1" dirty="0">
                <a:latin typeface="+mn-lt"/>
              </a:rPr>
              <a:t>Thank you </a:t>
            </a:r>
            <a:br>
              <a:rPr lang="en-GB" sz="4400" b="1" dirty="0">
                <a:latin typeface="+mn-lt"/>
              </a:rPr>
            </a:br>
            <a:r>
              <a:rPr lang="en-GB" sz="2800" b="1" dirty="0">
                <a:latin typeface="+mn-lt"/>
              </a:rPr>
              <a:t>for your attention! </a:t>
            </a:r>
            <a:br>
              <a:rPr lang="en-GB" sz="4400" b="1" dirty="0">
                <a:latin typeface="+mn-lt"/>
              </a:rPr>
            </a:br>
            <a:br>
              <a:rPr lang="en-GB" sz="4400" b="1" dirty="0">
                <a:latin typeface="+mn-lt"/>
              </a:rPr>
            </a:br>
            <a:r>
              <a:rPr lang="en-GB" sz="4400" b="1" dirty="0">
                <a:latin typeface="+mn-lt"/>
              </a:rPr>
              <a:t>Questions or comments?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8FCD527-342C-4699-B19A-68C9FD73203E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9" name="Rechteck: diagonal liegende Ecken abgerundet 8">
              <a:extLst>
                <a:ext uri="{FF2B5EF4-FFF2-40B4-BE49-F238E27FC236}">
                  <a16:creationId xmlns:a16="http://schemas.microsoft.com/office/drawing/2014/main" id="{20B1BE01-B72A-413C-B328-A2B77A79543D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47C84A4-663B-4C84-81C5-4F07BDF43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56477F8-2E09-4538-B6E3-FA65EDF02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E9D4C583-9B24-44FF-837B-578FB18C3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7E2EC21-FB03-40E2-AF29-3C922AA2A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239184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41" descr="Ein Bild, das Karte enthält.&#10;&#10;Automatisch generierte Beschreibung">
            <a:extLst>
              <a:ext uri="{FF2B5EF4-FFF2-40B4-BE49-F238E27FC236}">
                <a16:creationId xmlns:a16="http://schemas.microsoft.com/office/drawing/2014/main" id="{2E551007-1793-4CEC-A4AA-8106E06B8B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62"/>
          <a:stretch/>
        </p:blipFill>
        <p:spPr>
          <a:xfrm>
            <a:off x="19930" y="102265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10508" y="3789633"/>
            <a:ext cx="5812616" cy="2602240"/>
          </a:xfrm>
        </p:spPr>
        <p:txBody>
          <a:bodyPr anchor="ctr">
            <a:noAutofit/>
          </a:bodyPr>
          <a:lstStyle/>
          <a:p>
            <a:pPr marL="452438" indent="-452438"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  <a:latin typeface="+mn-lt"/>
              </a:rPr>
              <a:t>Expansion and structural consolidation of </a:t>
            </a:r>
            <a:r>
              <a:rPr lang="en-US" sz="2200" b="1" dirty="0">
                <a:solidFill>
                  <a:schemeClr val="tx1"/>
                </a:solidFill>
                <a:latin typeface="+mn-lt"/>
              </a:rPr>
              <a:t>international cooperation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n-lt"/>
              </a:rPr>
              <a:t>Target groups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: Students, PhD candidates, researchers, and teaching staff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0702" y="3429000"/>
            <a:ext cx="2380581" cy="49561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de-DE" sz="3600" b="1">
                <a:latin typeface="+mn-lt"/>
              </a:rPr>
              <a:t>Key Data</a:t>
            </a:r>
            <a:endParaRPr lang="de-DE" sz="3600" b="1" dirty="0">
              <a:latin typeface="+mn-lt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C9EDEC5-7732-462C-89C2-691F40D5213F}"/>
              </a:ext>
            </a:extLst>
          </p:cNvPr>
          <p:cNvSpPr txBox="1"/>
          <p:nvPr/>
        </p:nvSpPr>
        <p:spPr>
          <a:xfrm>
            <a:off x="920702" y="4147763"/>
            <a:ext cx="4899330" cy="1721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452438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Calibri" panose="020F0502020204030204" pitchFamily="34" charset="0"/>
              <a:buChar char="↘"/>
            </a:pPr>
            <a:r>
              <a:rPr lang="en-GB" sz="2200" dirty="0"/>
              <a:t>Funded by</a:t>
            </a:r>
            <a:br>
              <a:rPr lang="en-GB" sz="2200" dirty="0"/>
            </a:br>
            <a:r>
              <a:rPr lang="en-GB" sz="2200" i="1" dirty="0"/>
              <a:t>German Academic Exchange Service</a:t>
            </a:r>
          </a:p>
          <a:p>
            <a:pPr marL="452438" indent="-452438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Calibri" panose="020F0502020204030204" pitchFamily="34" charset="0"/>
              <a:buChar char="↘"/>
            </a:pPr>
            <a:r>
              <a:rPr lang="en-GB" sz="2200" dirty="0"/>
              <a:t>Budget 999.878 €</a:t>
            </a:r>
          </a:p>
          <a:p>
            <a:pPr marL="452438" indent="-452438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Calibri" panose="020F0502020204030204" pitchFamily="34" charset="0"/>
              <a:buChar char="↘"/>
            </a:pPr>
            <a:r>
              <a:rPr lang="en-GB" sz="2200" dirty="0"/>
              <a:t>Project duration 2021 – 2024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2</a:t>
            </a:fld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15BC1F5-A990-441B-8EB5-568183FFFB2B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20" name="Rechteck: diagonal liegende Ecken abgerundet 19">
              <a:extLst>
                <a:ext uri="{FF2B5EF4-FFF2-40B4-BE49-F238E27FC236}">
                  <a16:creationId xmlns:a16="http://schemas.microsoft.com/office/drawing/2014/main" id="{F6A17A76-6204-403A-80CA-5F9BBDE2A6A4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4CA58D52-A355-45DB-B706-466DC13AB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22A9719C-D289-4CA9-B710-D5A6C8422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AE6F9FB6-BD96-49DB-8373-48656E4FF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566FAEC3-7C27-4748-9F66-DB3257D76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916766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nhaltsplatzhalter 41" descr="Ein Bild, das Karte enthält.&#10;&#10;Automatisch generierte Beschreibung">
            <a:extLst>
              <a:ext uri="{FF2B5EF4-FFF2-40B4-BE49-F238E27FC236}">
                <a16:creationId xmlns:a16="http://schemas.microsoft.com/office/drawing/2014/main" id="{A8A156A7-DD73-4C48-BF78-3732D848A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" y="1628741"/>
            <a:ext cx="13912392" cy="6629395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595E2A3-CC83-4C06-8D2B-AFBA5D5DF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8602"/>
            <a:ext cx="3187631" cy="678611"/>
          </a:xfrm>
        </p:spPr>
        <p:txBody>
          <a:bodyPr/>
          <a:lstStyle/>
          <a:p>
            <a:r>
              <a:rPr lang="en-GB" sz="2800" b="1" dirty="0">
                <a:latin typeface="+mn-lt"/>
              </a:rPr>
              <a:t>Partner Institutions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5697D3FF-0EB2-4928-835C-16C9636E039D}"/>
              </a:ext>
            </a:extLst>
          </p:cNvPr>
          <p:cNvGrpSpPr/>
          <p:nvPr/>
        </p:nvGrpSpPr>
        <p:grpSpPr>
          <a:xfrm>
            <a:off x="3042969" y="4315174"/>
            <a:ext cx="1786523" cy="310534"/>
            <a:chOff x="3322975" y="2987530"/>
            <a:chExt cx="1786523" cy="310534"/>
          </a:xfrm>
        </p:grpSpPr>
        <p:pic>
          <p:nvPicPr>
            <p:cNvPr id="7" name="Grafik 6" descr="Schulgebäude Silhouette">
              <a:extLst>
                <a:ext uri="{FF2B5EF4-FFF2-40B4-BE49-F238E27FC236}">
                  <a16:creationId xmlns:a16="http://schemas.microsoft.com/office/drawing/2014/main" id="{9DE7D15D-EA55-478A-8A54-5991FFB1E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22975" y="2987530"/>
              <a:ext cx="181898" cy="181898"/>
            </a:xfrm>
            <a:prstGeom prst="rect">
              <a:avLst/>
            </a:prstGeom>
          </p:spPr>
        </p:pic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3BEF06BD-1BBC-44AC-BE0F-3609F6C23599}"/>
                </a:ext>
              </a:extLst>
            </p:cNvPr>
            <p:cNvGrpSpPr/>
            <p:nvPr/>
          </p:nvGrpSpPr>
          <p:grpSpPr>
            <a:xfrm>
              <a:off x="3504873" y="3146077"/>
              <a:ext cx="1522393" cy="107663"/>
              <a:chOff x="3504873" y="3138457"/>
              <a:chExt cx="1522393" cy="107663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2A9CD299-EABA-4FEC-B134-3601B1CD12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4873" y="3138457"/>
                <a:ext cx="81607" cy="1076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686B16B7-C269-4CCC-BEED-9D32195DF4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86482" y="3246120"/>
                <a:ext cx="144078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76D60F6A-07BE-4A5B-ACAA-C7AC4DA1B879}"/>
                </a:ext>
              </a:extLst>
            </p:cNvPr>
            <p:cNvSpPr txBox="1"/>
            <p:nvPr/>
          </p:nvSpPr>
          <p:spPr>
            <a:xfrm>
              <a:off x="3768378" y="2990287"/>
              <a:ext cx="1341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SUNY </a:t>
              </a:r>
              <a:r>
                <a:rPr lang="de-DE" sz="1400" dirty="0" err="1"/>
                <a:t>Cortland</a:t>
              </a:r>
              <a:endParaRPr lang="de-DE" sz="1400" dirty="0"/>
            </a:p>
          </p:txBody>
        </p: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E0A31117-3547-436E-8501-6B1362B27223}"/>
              </a:ext>
            </a:extLst>
          </p:cNvPr>
          <p:cNvGrpSpPr/>
          <p:nvPr/>
        </p:nvGrpSpPr>
        <p:grpSpPr>
          <a:xfrm>
            <a:off x="7833985" y="3416518"/>
            <a:ext cx="3339681" cy="366050"/>
            <a:chOff x="7875110" y="3413978"/>
            <a:chExt cx="2457968" cy="366050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4F70FEB1-2B65-4001-8463-00FEC52E3032}"/>
                </a:ext>
              </a:extLst>
            </p:cNvPr>
            <p:cNvSpPr txBox="1"/>
            <p:nvPr/>
          </p:nvSpPr>
          <p:spPr>
            <a:xfrm>
              <a:off x="8203617" y="3472251"/>
              <a:ext cx="2129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6"/>
                  </a:solidFill>
                </a:rPr>
                <a:t>Fulda University of Applied Sciences</a:t>
              </a:r>
              <a:endParaRPr lang="en-GB" sz="1400" b="0" i="0" u="none" strike="noStrike" baseline="0" dirty="0">
                <a:solidFill>
                  <a:schemeClr val="accent6"/>
                </a:solidFill>
              </a:endParaRPr>
            </a:p>
          </p:txBody>
        </p:sp>
        <p:pic>
          <p:nvPicPr>
            <p:cNvPr id="48" name="Grafik 47" descr="Schulgebäude Silhouette">
              <a:extLst>
                <a:ext uri="{FF2B5EF4-FFF2-40B4-BE49-F238E27FC236}">
                  <a16:creationId xmlns:a16="http://schemas.microsoft.com/office/drawing/2014/main" id="{C99A2160-868D-42BD-92FB-76F2B3024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875110" y="3413978"/>
              <a:ext cx="133875" cy="181898"/>
            </a:xfrm>
            <a:prstGeom prst="rect">
              <a:avLst/>
            </a:prstGeom>
          </p:spPr>
        </p:pic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D99E7EEC-84A8-49B9-9157-643AB4BAE593}"/>
                </a:ext>
              </a:extLst>
            </p:cNvPr>
            <p:cNvCxnSpPr/>
            <p:nvPr/>
          </p:nvCxnSpPr>
          <p:spPr>
            <a:xfrm>
              <a:off x="8008986" y="3595876"/>
              <a:ext cx="148224" cy="141734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135F5B69-E21A-4571-ACDF-805F40AB464A}"/>
                </a:ext>
              </a:extLst>
            </p:cNvPr>
            <p:cNvCxnSpPr>
              <a:cxnSpLocks/>
            </p:cNvCxnSpPr>
            <p:nvPr/>
          </p:nvCxnSpPr>
          <p:spPr>
            <a:xfrm>
              <a:off x="8154669" y="3737610"/>
              <a:ext cx="2146144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F0720DB5-4815-41D7-8D90-AAE090FFF1E5}"/>
              </a:ext>
            </a:extLst>
          </p:cNvPr>
          <p:cNvGrpSpPr/>
          <p:nvPr/>
        </p:nvGrpSpPr>
        <p:grpSpPr>
          <a:xfrm>
            <a:off x="1910735" y="3139861"/>
            <a:ext cx="2164119" cy="327045"/>
            <a:chOff x="1910735" y="3139861"/>
            <a:chExt cx="2164119" cy="327045"/>
          </a:xfrm>
        </p:grpSpPr>
        <p:pic>
          <p:nvPicPr>
            <p:cNvPr id="21" name="Grafik 20" descr="Schulgebäude Silhouette">
              <a:extLst>
                <a:ext uri="{FF2B5EF4-FFF2-40B4-BE49-F238E27FC236}">
                  <a16:creationId xmlns:a16="http://schemas.microsoft.com/office/drawing/2014/main" id="{4C7E67CC-8A30-4614-8E3F-949BBFB27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10735" y="3139861"/>
              <a:ext cx="181898" cy="181898"/>
            </a:xfrm>
            <a:prstGeom prst="rect">
              <a:avLst/>
            </a:prstGeom>
          </p:spPr>
        </p:pic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26E88AC7-C702-443C-99D9-1B644BC96D4E}"/>
                </a:ext>
              </a:extLst>
            </p:cNvPr>
            <p:cNvCxnSpPr>
              <a:cxnSpLocks/>
            </p:cNvCxnSpPr>
            <p:nvPr/>
          </p:nvCxnSpPr>
          <p:spPr>
            <a:xfrm>
              <a:off x="2185967" y="3423072"/>
              <a:ext cx="179929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E0EA6D59-C204-4035-8C04-961FF4FD81DE}"/>
                </a:ext>
              </a:extLst>
            </p:cNvPr>
            <p:cNvSpPr txBox="1"/>
            <p:nvPr/>
          </p:nvSpPr>
          <p:spPr>
            <a:xfrm>
              <a:off x="2335974" y="3159129"/>
              <a:ext cx="17388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/>
                <a:t>MacEwan</a:t>
              </a:r>
              <a:r>
                <a:rPr lang="de-DE" sz="1400" dirty="0"/>
                <a:t> University</a:t>
              </a:r>
            </a:p>
          </p:txBody>
        </p: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BAB8DC37-03E3-4963-9151-0811DF3A9E88}"/>
                </a:ext>
              </a:extLst>
            </p:cNvPr>
            <p:cNvCxnSpPr>
              <a:cxnSpLocks/>
            </p:cNvCxnSpPr>
            <p:nvPr/>
          </p:nvCxnSpPr>
          <p:spPr>
            <a:xfrm>
              <a:off x="2104360" y="3315409"/>
              <a:ext cx="81607" cy="107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1CD18848-5698-42ED-8932-49725C932260}"/>
              </a:ext>
            </a:extLst>
          </p:cNvPr>
          <p:cNvGrpSpPr/>
          <p:nvPr/>
        </p:nvGrpSpPr>
        <p:grpSpPr>
          <a:xfrm>
            <a:off x="4181240" y="3794835"/>
            <a:ext cx="3387980" cy="342839"/>
            <a:chOff x="4199635" y="3821696"/>
            <a:chExt cx="3387980" cy="342839"/>
          </a:xfrm>
        </p:grpSpPr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4B5F394F-A36A-4EF9-A8DF-6F3DC82F6D88}"/>
                </a:ext>
              </a:extLst>
            </p:cNvPr>
            <p:cNvSpPr txBox="1"/>
            <p:nvPr/>
          </p:nvSpPr>
          <p:spPr>
            <a:xfrm>
              <a:off x="4199635" y="3856758"/>
              <a:ext cx="298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Toulouse Institute of Political Studies</a:t>
              </a:r>
              <a:endParaRPr lang="de-DE" sz="1400" dirty="0"/>
            </a:p>
          </p:txBody>
        </p:sp>
        <p:pic>
          <p:nvPicPr>
            <p:cNvPr id="47" name="Grafik 46" descr="Schulgebäude Silhouette">
              <a:extLst>
                <a:ext uri="{FF2B5EF4-FFF2-40B4-BE49-F238E27FC236}">
                  <a16:creationId xmlns:a16="http://schemas.microsoft.com/office/drawing/2014/main" id="{CC688D3C-4E07-43F2-9044-189C76E2C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405717" y="3821696"/>
              <a:ext cx="181898" cy="181898"/>
            </a:xfrm>
            <a:prstGeom prst="rect">
              <a:avLst/>
            </a:prstGeom>
          </p:spPr>
        </p:pic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906C9F45-20D4-494A-8402-5AEB0CA4F9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9635" y="4138375"/>
              <a:ext cx="3051254" cy="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DCD8D244-D00A-447C-9534-3D7B1EEBDB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8349" y="4014089"/>
              <a:ext cx="135561" cy="1250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77CBB034-7AC2-48B6-9A32-CEF449002F33}"/>
              </a:ext>
            </a:extLst>
          </p:cNvPr>
          <p:cNvGrpSpPr/>
          <p:nvPr/>
        </p:nvGrpSpPr>
        <p:grpSpPr>
          <a:xfrm>
            <a:off x="7515255" y="4562561"/>
            <a:ext cx="1785693" cy="380877"/>
            <a:chOff x="7515255" y="4562561"/>
            <a:chExt cx="1785693" cy="380877"/>
          </a:xfrm>
        </p:grpSpPr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A2951E4-ABA6-451B-91BA-5A5A3B464694}"/>
                </a:ext>
              </a:extLst>
            </p:cNvPr>
            <p:cNvSpPr txBox="1"/>
            <p:nvPr/>
          </p:nvSpPr>
          <p:spPr>
            <a:xfrm>
              <a:off x="7515255" y="4635661"/>
              <a:ext cx="14985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/>
                <a:t>Birzeit</a:t>
              </a:r>
              <a:r>
                <a:rPr lang="de-DE" sz="1400" dirty="0"/>
                <a:t> University</a:t>
              </a:r>
            </a:p>
          </p:txBody>
        </p:sp>
        <p:pic>
          <p:nvPicPr>
            <p:cNvPr id="50" name="Grafik 49" descr="Schulgebäude Silhouette">
              <a:extLst>
                <a:ext uri="{FF2B5EF4-FFF2-40B4-BE49-F238E27FC236}">
                  <a16:creationId xmlns:a16="http://schemas.microsoft.com/office/drawing/2014/main" id="{0F601EFB-24ED-411E-8485-7C41A0107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19050" y="4562561"/>
              <a:ext cx="181898" cy="181898"/>
            </a:xfrm>
            <a:prstGeom prst="rect">
              <a:avLst/>
            </a:prstGeom>
          </p:spPr>
        </p:pic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2F369913-4B74-4F51-BF0E-1E77DFB35D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78920" y="4747385"/>
              <a:ext cx="140130" cy="1470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50E1F79A-A747-439E-B793-6D2083D2A7D3}"/>
                </a:ext>
              </a:extLst>
            </p:cNvPr>
            <p:cNvCxnSpPr>
              <a:cxnSpLocks/>
            </p:cNvCxnSpPr>
            <p:nvPr/>
          </p:nvCxnSpPr>
          <p:spPr>
            <a:xfrm>
              <a:off x="7522875" y="4896358"/>
              <a:ext cx="14560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86AECDC-5736-450D-ACA0-AF022C8A7C44}"/>
              </a:ext>
            </a:extLst>
          </p:cNvPr>
          <p:cNvGrpSpPr/>
          <p:nvPr/>
        </p:nvGrpSpPr>
        <p:grpSpPr>
          <a:xfrm>
            <a:off x="9279993" y="4204833"/>
            <a:ext cx="2972967" cy="539626"/>
            <a:chOff x="9279993" y="4204833"/>
            <a:chExt cx="2972967" cy="539626"/>
          </a:xfrm>
        </p:grpSpPr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C3E79DE2-EF85-47C0-845F-CBD383529204}"/>
                </a:ext>
              </a:extLst>
            </p:cNvPr>
            <p:cNvSpPr txBox="1"/>
            <p:nvPr/>
          </p:nvSpPr>
          <p:spPr>
            <a:xfrm>
              <a:off x="9727751" y="4204833"/>
              <a:ext cx="25252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i="0" u="none" strike="noStrike" baseline="0">
                  <a:solidFill>
                    <a:srgbClr val="000000"/>
                  </a:solidFill>
                </a:rPr>
                <a:t>German Jordanian University</a:t>
              </a:r>
            </a:p>
          </p:txBody>
        </p:sp>
        <p:pic>
          <p:nvPicPr>
            <p:cNvPr id="49" name="Grafik 48" descr="Schulgebäude Silhouette">
              <a:extLst>
                <a:ext uri="{FF2B5EF4-FFF2-40B4-BE49-F238E27FC236}">
                  <a16:creationId xmlns:a16="http://schemas.microsoft.com/office/drawing/2014/main" id="{937E2F90-4B6C-4E98-9D49-2902CBFE3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79993" y="4562561"/>
              <a:ext cx="181898" cy="181898"/>
            </a:xfrm>
            <a:prstGeom prst="rect">
              <a:avLst/>
            </a:prstGeom>
          </p:spPr>
        </p:pic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47AD73B9-71E8-4B19-BAE7-DC7A0DAADE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9641" y="4469132"/>
              <a:ext cx="2404559" cy="127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Gerader Verbinder 79">
              <a:extLst>
                <a:ext uri="{FF2B5EF4-FFF2-40B4-BE49-F238E27FC236}">
                  <a16:creationId xmlns:a16="http://schemas.microsoft.com/office/drawing/2014/main" id="{0D5F0A90-752A-4633-BE09-8B68167237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9511" y="4469132"/>
              <a:ext cx="140130" cy="1470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32CC24BF-9952-4EED-9F82-3940A8D80D2A}"/>
              </a:ext>
            </a:extLst>
          </p:cNvPr>
          <p:cNvGrpSpPr/>
          <p:nvPr/>
        </p:nvGrpSpPr>
        <p:grpSpPr>
          <a:xfrm>
            <a:off x="4962525" y="2966256"/>
            <a:ext cx="2567708" cy="531051"/>
            <a:chOff x="4962525" y="2966256"/>
            <a:chExt cx="2567708" cy="531051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4F1F7787-59FD-46C3-876B-76B8CB976B31}"/>
                </a:ext>
              </a:extLst>
            </p:cNvPr>
            <p:cNvSpPr txBox="1"/>
            <p:nvPr/>
          </p:nvSpPr>
          <p:spPr>
            <a:xfrm>
              <a:off x="4977966" y="2966256"/>
              <a:ext cx="2492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0" i="0" u="none" strike="noStrike" baseline="0" dirty="0">
                  <a:solidFill>
                    <a:srgbClr val="000000"/>
                  </a:solidFill>
                </a:rPr>
                <a:t>University College London</a:t>
              </a:r>
            </a:p>
          </p:txBody>
        </p:sp>
        <p:pic>
          <p:nvPicPr>
            <p:cNvPr id="46" name="Grafik 45" descr="Schulgebäude Silhouette">
              <a:extLst>
                <a:ext uri="{FF2B5EF4-FFF2-40B4-BE49-F238E27FC236}">
                  <a16:creationId xmlns:a16="http://schemas.microsoft.com/office/drawing/2014/main" id="{BA84F238-0302-414E-BB9B-060C187AE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48335" y="3315409"/>
              <a:ext cx="181898" cy="181898"/>
            </a:xfrm>
            <a:prstGeom prst="rect">
              <a:avLst/>
            </a:prstGeom>
          </p:spPr>
        </p:pic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0A95C7A5-C3D1-4D1B-A0B5-0F56C869A97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99147" y="3216457"/>
              <a:ext cx="124516" cy="1447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6F9005AF-D40F-40AB-8A85-89ED21D20569}"/>
                </a:ext>
              </a:extLst>
            </p:cNvPr>
            <p:cNvCxnSpPr>
              <a:cxnSpLocks/>
            </p:cNvCxnSpPr>
            <p:nvPr/>
          </p:nvCxnSpPr>
          <p:spPr>
            <a:xfrm>
              <a:off x="4962525" y="3216457"/>
              <a:ext cx="224010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25157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1600366"/>
              </p:ext>
            </p:extLst>
          </p:nvPr>
        </p:nvGraphicFramePr>
        <p:xfrm>
          <a:off x="-20320" y="-34905"/>
          <a:ext cx="12212320" cy="6985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4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E595E2A3-CC83-4C06-8D2B-AFBA5D5DFD4D}"/>
              </a:ext>
            </a:extLst>
          </p:cNvPr>
          <p:cNvSpPr txBox="1">
            <a:spLocks/>
          </p:cNvSpPr>
          <p:nvPr/>
        </p:nvSpPr>
        <p:spPr>
          <a:xfrm>
            <a:off x="838200" y="688602"/>
            <a:ext cx="2258146" cy="678611"/>
          </a:xfrm>
          <a:prstGeom prst="rect">
            <a:avLst/>
          </a:prstGeom>
          <a:solidFill>
            <a:srgbClr val="5CAC34"/>
          </a:solidFill>
        </p:spPr>
        <p:txBody>
          <a:bodyPr vert="horz" wrap="none" lIns="144000" tIns="144000" rIns="144000" bIns="14400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TheSansOffice" panose="020B0503040302060204"/>
                <a:ea typeface="+mj-ea"/>
                <a:cs typeface="+mj-cs"/>
              </a:defRPr>
            </a:lvl1pPr>
          </a:lstStyle>
          <a:p>
            <a:r>
              <a:rPr lang="en-GB" sz="2800" b="1" dirty="0">
                <a:latin typeface="+mn-lt"/>
              </a:rPr>
              <a:t>Project Goals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15062" y="2944318"/>
            <a:ext cx="2971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Promotion of internationalisation and practical orientation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687837" y="826217"/>
            <a:ext cx="2533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/>
              <a:t>Expansion of </a:t>
            </a:r>
            <a:r>
              <a:rPr lang="en-GB" b="1" dirty="0"/>
              <a:t>cooperation networks </a:t>
            </a:r>
            <a:br>
              <a:rPr lang="en-GB" b="1" dirty="0"/>
            </a:br>
            <a:r>
              <a:rPr lang="en-GB" dirty="0"/>
              <a:t>at all levels</a:t>
            </a:r>
          </a:p>
        </p:txBody>
      </p:sp>
    </p:spTree>
    <p:extLst>
      <p:ext uri="{BB962C8B-B14F-4D97-AF65-F5344CB8AC3E}">
        <p14:creationId xmlns:p14="http://schemas.microsoft.com/office/powerpoint/2010/main" val="211602418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5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478" y="6216415"/>
            <a:ext cx="1976283" cy="494285"/>
          </a:xfrm>
          <a:prstGeom prst="rect">
            <a:avLst/>
          </a:prstGeom>
        </p:spPr>
      </p:pic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3DB26795-3448-43ED-8C3C-BEA5EA3318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91640"/>
              </p:ext>
            </p:extLst>
          </p:nvPr>
        </p:nvGraphicFramePr>
        <p:xfrm>
          <a:off x="-9566" y="617633"/>
          <a:ext cx="12201832" cy="643661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100916">
                  <a:extLst>
                    <a:ext uri="{9D8B030D-6E8A-4147-A177-3AD203B41FA5}">
                      <a16:colId xmlns:a16="http://schemas.microsoft.com/office/drawing/2014/main" val="3380606778"/>
                    </a:ext>
                  </a:extLst>
                </a:gridCol>
                <a:gridCol w="6100916">
                  <a:extLst>
                    <a:ext uri="{9D8B030D-6E8A-4147-A177-3AD203B41FA5}">
                      <a16:colId xmlns:a16="http://schemas.microsoft.com/office/drawing/2014/main" val="1326597128"/>
                    </a:ext>
                  </a:extLst>
                </a:gridCol>
              </a:tblGrid>
              <a:tr h="618246">
                <a:tc>
                  <a:txBody>
                    <a:bodyPr/>
                    <a:lstStyle/>
                    <a:p>
                      <a:pPr marL="0" indent="265113"/>
                      <a:r>
                        <a:rPr lang="de-DE" sz="2200" dirty="0"/>
                        <a:t> </a:t>
                      </a:r>
                      <a:r>
                        <a:rPr lang="en-GB" sz="2200" noProof="0" dirty="0"/>
                        <a:t>Focus of Cooperation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265113"/>
                      <a:r>
                        <a:rPr lang="de-DE" sz="2200" dirty="0"/>
                        <a:t>Partner Institution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77388"/>
                  </a:ext>
                </a:extLst>
              </a:tr>
              <a:tr h="887010"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B.A.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Social Sciences with a </a:t>
                      </a: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Specialisation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Intercultural Relations 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(BASIB)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SUNY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Cortland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Po Toulouse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MacEwan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Edmonton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111739"/>
                  </a:ext>
                </a:extLst>
              </a:tr>
              <a:tr h="1376516"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M.A. Intercultural Communication and European Studies (ICEUS)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University College London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Po Toulouse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MacEwan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Edmonton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SUNY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Cortland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Birzeit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Ramallah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German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Jordanian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316390"/>
                  </a:ext>
                </a:extLst>
              </a:tr>
              <a:tr h="904568"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B.A. and M.A.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Law (LL.B.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LL.M.)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Po Toulouse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Birzeit University Ramallah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MacEwan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Edmonton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762146"/>
                  </a:ext>
                </a:extLst>
              </a:tr>
              <a:tr h="1179871"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M.A. Human Rights Studies in Politics, Law and Society</a:t>
                      </a:r>
                      <a:b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(MAHRS)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German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Jordanian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Birzeit University Ramallah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University College London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MacEwan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Edmonton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767387"/>
                  </a:ext>
                </a:extLst>
              </a:tr>
              <a:tr h="1274156"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Doctoral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Birzeit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Ramallah 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German </a:t>
                      </a: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Jordanian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University College London</a:t>
                      </a:r>
                    </a:p>
                    <a:p>
                      <a:pPr marL="717550" lvl="1" indent="-45243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Sciences Po Toulouse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932424"/>
                  </a:ext>
                </a:extLst>
              </a:tr>
            </a:tbl>
          </a:graphicData>
        </a:graphic>
      </p:graphicFrame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-9566" y="-45048"/>
            <a:ext cx="12201566" cy="678611"/>
          </a:xfrm>
          <a:solidFill>
            <a:srgbClr val="70AD47"/>
          </a:solidFill>
        </p:spPr>
        <p:txBody>
          <a:bodyPr/>
          <a:lstStyle/>
          <a:p>
            <a:pPr indent="265113"/>
            <a:r>
              <a:rPr lang="en-US" sz="2800" b="1" dirty="0">
                <a:latin typeface="+mn-lt"/>
              </a:rPr>
              <a:t>Expansion of the Cooperation Network at all Levels</a:t>
            </a:r>
          </a:p>
        </p:txBody>
      </p:sp>
    </p:spTree>
    <p:extLst>
      <p:ext uri="{BB962C8B-B14F-4D97-AF65-F5344CB8AC3E}">
        <p14:creationId xmlns:p14="http://schemas.microsoft.com/office/powerpoint/2010/main" val="93078786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53337"/>
            <a:ext cx="6851583" cy="678611"/>
          </a:xfrm>
        </p:spPr>
        <p:txBody>
          <a:bodyPr/>
          <a:lstStyle/>
          <a:p>
            <a:r>
              <a:rPr lang="de-DE" sz="2800" b="1" dirty="0" err="1">
                <a:latin typeface="+mn-lt"/>
              </a:rPr>
              <a:t>Internationalisation</a:t>
            </a:r>
            <a:r>
              <a:rPr lang="de-DE" sz="2800" b="1" dirty="0">
                <a:latin typeface="+mn-lt"/>
              </a:rPr>
              <a:t> </a:t>
            </a:r>
            <a:r>
              <a:rPr lang="de-DE" sz="2800" b="1" dirty="0" err="1">
                <a:latin typeface="+mn-lt"/>
              </a:rPr>
              <a:t>of</a:t>
            </a:r>
            <a:r>
              <a:rPr lang="de-DE" sz="2800" b="1" dirty="0">
                <a:latin typeface="+mn-lt"/>
              </a:rPr>
              <a:t> Studies and Teaching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4926" y="1502590"/>
            <a:ext cx="10852230" cy="4789395"/>
          </a:xfrm>
        </p:spPr>
        <p:txBody>
          <a:bodyPr>
            <a:normAutofit fontScale="92500"/>
          </a:bodyPr>
          <a:lstStyle/>
          <a:p>
            <a:pPr marL="0" lvl="1" indent="0">
              <a:spcBef>
                <a:spcPts val="1000"/>
              </a:spcBef>
              <a:buNone/>
            </a:pPr>
            <a:endParaRPr lang="de-DE" sz="2000" dirty="0">
              <a:solidFill>
                <a:schemeClr val="tx1"/>
              </a:solidFill>
              <a:latin typeface="+mn-lt"/>
            </a:endParaRPr>
          </a:p>
          <a:p>
            <a:pPr marL="452438" lvl="1" indent="-452438">
              <a:spcBef>
                <a:spcPts val="100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tx1"/>
                </a:solidFill>
                <a:latin typeface="+mn-lt"/>
              </a:rPr>
              <a:t>Increasing student mobility </a:t>
            </a:r>
            <a:r>
              <a:rPr lang="de-DE" sz="2400" dirty="0">
                <a:solidFill>
                  <a:schemeClr val="tx1"/>
                </a:solidFill>
                <a:latin typeface="+mn-lt"/>
              </a:rPr>
              <a:t>in 2022-2024:</a:t>
            </a:r>
            <a:br>
              <a:rPr lang="en-GB" sz="24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Grants for 13 </a:t>
            </a:r>
            <a:r>
              <a:rPr lang="de-DE" sz="2200" dirty="0" err="1">
                <a:solidFill>
                  <a:schemeClr val="tx1"/>
                </a:solidFill>
                <a:latin typeface="+mn-lt"/>
              </a:rPr>
              <a:t>incoming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200" dirty="0" err="1">
                <a:solidFill>
                  <a:schemeClr val="tx1"/>
                </a:solidFill>
                <a:latin typeface="+mn-lt"/>
              </a:rPr>
              <a:t>students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(Partners </a:t>
            </a:r>
            <a:r>
              <a:rPr lang="de-DE" sz="22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Fulda) and 11 </a:t>
            </a:r>
            <a:r>
              <a:rPr lang="de-DE" sz="2200" dirty="0" err="1">
                <a:solidFill>
                  <a:schemeClr val="tx1"/>
                </a:solidFill>
                <a:latin typeface="+mn-lt"/>
              </a:rPr>
              <a:t>outgoing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200" dirty="0" err="1">
                <a:solidFill>
                  <a:schemeClr val="tx1"/>
                </a:solidFill>
                <a:latin typeface="+mn-lt"/>
              </a:rPr>
              <a:t>students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(Fulda </a:t>
            </a:r>
            <a:r>
              <a:rPr lang="de-DE" sz="22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de-DE" sz="2200" dirty="0">
                <a:solidFill>
                  <a:schemeClr val="tx1"/>
                </a:solidFill>
                <a:latin typeface="+mn-lt"/>
              </a:rPr>
              <a:t> Partners)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  <a:p>
            <a:pPr marL="452438" lvl="1" indent="-452438">
              <a:spcBef>
                <a:spcPts val="10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n-lt"/>
              </a:rPr>
              <a:t>Establishment of an English study track in the </a:t>
            </a:r>
            <a:r>
              <a:rPr lang="de-DE" sz="2400" dirty="0">
                <a:solidFill>
                  <a:schemeClr val="tx1"/>
                </a:solidFill>
                <a:latin typeface="+mn-lt"/>
              </a:rPr>
              <a:t>M.A. 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program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</a:t>
            </a:r>
            <a:br>
              <a:rPr lang="en-US" sz="2400" dirty="0">
                <a:solidFill>
                  <a:schemeClr val="tx1"/>
                </a:solidFill>
                <a:latin typeface="+mn-lt"/>
              </a:rPr>
            </a:br>
            <a:r>
              <a:rPr lang="en-US" sz="2400" dirty="0">
                <a:solidFill>
                  <a:schemeClr val="tx1"/>
                </a:solidFill>
                <a:latin typeface="+mn-lt"/>
              </a:rPr>
              <a:t>“Human Rights Studies in Politics, Law and Society” (MAHRS) </a:t>
            </a:r>
          </a:p>
          <a:p>
            <a:pPr marL="452438" lvl="1" indent="-452438">
              <a:spcBef>
                <a:spcPts val="10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n-lt"/>
              </a:rPr>
              <a:t>Joint teaching with partner institutions: “</a:t>
            </a:r>
            <a:r>
              <a:rPr lang="en-GB" sz="2400" b="1" dirty="0">
                <a:solidFill>
                  <a:schemeClr val="tx1"/>
                </a:solidFill>
                <a:latin typeface="+mn-lt"/>
              </a:rPr>
              <a:t>Collaborative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+mn-lt"/>
              </a:rPr>
              <a:t>international online classes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“</a:t>
            </a:r>
            <a:br>
              <a:rPr lang="en-GB" sz="2400" dirty="0">
                <a:solidFill>
                  <a:schemeClr val="tx1"/>
                </a:solidFill>
                <a:latin typeface="+mn-lt"/>
              </a:rPr>
            </a:br>
            <a:r>
              <a:rPr lang="en-GB" sz="2400" dirty="0" err="1">
                <a:solidFill>
                  <a:schemeClr val="tx1"/>
                </a:solidFill>
                <a:latin typeface="+mn-lt"/>
              </a:rPr>
              <a:t>i.a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. with the MacEwan University Edmonton (Model United Nations) and SUNY Cortland</a:t>
            </a:r>
          </a:p>
          <a:p>
            <a:pPr marL="452438" lvl="1" indent="-452438">
              <a:spcBef>
                <a:spcPts val="100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tx1"/>
                </a:solidFill>
                <a:latin typeface="+mn-lt"/>
              </a:rPr>
              <a:t>Joint teaching 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with a focus on migration and human rights: </a:t>
            </a:r>
            <a:br>
              <a:rPr lang="en-GB" sz="24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Cooperation between GJU Amman (M.A. “Social Work for Migration and Refugees“) and Fulda UAS (M.A. </a:t>
            </a:r>
            <a:r>
              <a:rPr lang="en-US" sz="2200" dirty="0">
                <a:solidFill>
                  <a:schemeClr val="tx1"/>
                </a:solidFill>
                <a:latin typeface="+mn-lt"/>
              </a:rPr>
              <a:t>“Human Rights Studies in Politics, Law and Society”) (joint degree if feasible)</a:t>
            </a:r>
          </a:p>
          <a:p>
            <a:pPr marL="452438" lvl="1" indent="-452438">
              <a:spcBef>
                <a:spcPts val="1000"/>
              </a:spcBef>
              <a:spcAft>
                <a:spcPts val="600"/>
              </a:spcAft>
            </a:pPr>
            <a:r>
              <a:rPr lang="en-GB" sz="2400" b="1" dirty="0">
                <a:solidFill>
                  <a:schemeClr val="tx1"/>
                </a:solidFill>
                <a:latin typeface="+mn-lt"/>
              </a:rPr>
              <a:t>International lectures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: Funding for more than 50 talks by visiting scholars and experts during the programme period</a:t>
            </a:r>
            <a:endParaRPr lang="de-DE" sz="2400" dirty="0">
              <a:latin typeface="+mn-lt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6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C339F80-19D8-4596-AE10-4B8E57447779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10" name="Rechteck: diagonal liegende Ecken abgerundet 9">
              <a:extLst>
                <a:ext uri="{FF2B5EF4-FFF2-40B4-BE49-F238E27FC236}">
                  <a16:creationId xmlns:a16="http://schemas.microsoft.com/office/drawing/2014/main" id="{91EB9C79-8AFB-48AE-90C3-C0B765F77F29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DB4FE000-352C-4303-A930-A5371B75A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04301B69-1B33-4F35-9D45-F4F79A884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7B157861-85D4-4E22-82B0-3AD7B7E23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48D74101-E3E0-4118-8E24-B6358A551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91979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88602"/>
            <a:ext cx="8224844" cy="678611"/>
          </a:xfrm>
        </p:spPr>
        <p:txBody>
          <a:bodyPr/>
          <a:lstStyle/>
          <a:p>
            <a:r>
              <a:rPr lang="en-GB" sz="2800" b="1" dirty="0">
                <a:latin typeface="+mn-lt"/>
              </a:rPr>
              <a:t>Internationalisation of Research and Doctoral Studies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914829"/>
            <a:ext cx="11750040" cy="5109194"/>
          </a:xfrm>
        </p:spPr>
        <p:txBody>
          <a:bodyPr>
            <a:normAutofit/>
          </a:bodyPr>
          <a:lstStyle/>
          <a:p>
            <a:pPr marL="452438" indent="-452438"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n-lt"/>
              </a:rPr>
              <a:t>Binational doctorate programmes 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with partner institutions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including grants for short-term visits of 2 incoming PhD students during project duration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3 International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Summer Schools: 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“Globalization, European Integration and Interculturality“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with funding for 10 </a:t>
            </a:r>
            <a:r>
              <a:rPr lang="en-GB" sz="2200" kern="1200" noProof="0" dirty="0">
                <a:solidFill>
                  <a:schemeClr val="tx1"/>
                </a:solidFill>
                <a:latin typeface="+mn-lt"/>
              </a:rPr>
              <a:t>PhD participants from the partner institutions each year 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International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 Symposium 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„The Future of Doctorate Studies – Global Perspectives“ in 2022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with funding for 10 </a:t>
            </a:r>
            <a:r>
              <a:rPr lang="en-GB" sz="2200" kern="1200" noProof="0" dirty="0">
                <a:solidFill>
                  <a:schemeClr val="tx1"/>
                </a:solidFill>
                <a:latin typeface="+mn-lt"/>
              </a:rPr>
              <a:t>PhD participants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from the partner institutions </a:t>
            </a:r>
            <a:endParaRPr lang="en-GB" sz="2200" i="1" strike="sngStrike" dirty="0">
              <a:solidFill>
                <a:schemeClr val="tx1"/>
              </a:solidFill>
              <a:latin typeface="+mn-lt"/>
            </a:endParaRPr>
          </a:p>
          <a:p>
            <a:pPr marL="452438" indent="-452438"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  <a:latin typeface="+mn-lt"/>
              </a:rPr>
              <a:t>Intensifying the research cooperation between the partner institutions</a:t>
            </a:r>
            <a:br>
              <a:rPr lang="en-US" sz="2200" dirty="0">
                <a:solidFill>
                  <a:schemeClr val="tx1"/>
                </a:solidFill>
                <a:latin typeface="+mn-lt"/>
              </a:rPr>
            </a:br>
            <a:r>
              <a:rPr lang="en-US" sz="2200" dirty="0">
                <a:solidFill>
                  <a:schemeClr val="tx1"/>
                </a:solidFill>
                <a:latin typeface="+mn-lt"/>
              </a:rPr>
              <a:t>e.g. by </a:t>
            </a:r>
            <a:r>
              <a:rPr lang="en-US" sz="2200" b="1" dirty="0">
                <a:solidFill>
                  <a:schemeClr val="tx1"/>
                </a:solidFill>
                <a:latin typeface="+mn-lt"/>
              </a:rPr>
              <a:t>joint research proposals</a:t>
            </a:r>
          </a:p>
          <a:p>
            <a:pPr marL="452438" indent="-452438"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  <a:latin typeface="+mn-lt"/>
              </a:rPr>
              <a:t>Establishment of the international </a:t>
            </a:r>
            <a:r>
              <a:rPr lang="en-US" sz="2200" b="1" dirty="0">
                <a:solidFill>
                  <a:schemeClr val="tx1"/>
                </a:solidFill>
                <a:latin typeface="+mn-lt"/>
              </a:rPr>
              <a:t>Visiting Professorship </a:t>
            </a:r>
            <a:r>
              <a:rPr lang="en-US" sz="2200" dirty="0">
                <a:solidFill>
                  <a:schemeClr val="tx1"/>
                </a:solidFill>
                <a:latin typeface="+mn-lt"/>
              </a:rPr>
              <a:t>"Global Studies"</a:t>
            </a:r>
            <a:br>
              <a:rPr lang="en-US" sz="2200" strike="sngStrike" dirty="0">
                <a:solidFill>
                  <a:schemeClr val="tx1"/>
                </a:solidFill>
                <a:highlight>
                  <a:srgbClr val="FFFF00"/>
                </a:highlight>
                <a:latin typeface="+mn-lt"/>
              </a:rPr>
            </a:br>
            <a:r>
              <a:rPr lang="en-US" sz="2200" dirty="0">
                <a:solidFill>
                  <a:schemeClr val="tx1"/>
                </a:solidFill>
                <a:latin typeface="+mn-lt"/>
              </a:rPr>
              <a:t>Annual, international call for applications</a:t>
            </a:r>
            <a:endParaRPr lang="de-DE" sz="2200" dirty="0">
              <a:solidFill>
                <a:schemeClr val="tx1"/>
              </a:solidFill>
              <a:latin typeface="+mn-lt"/>
            </a:endParaRPr>
          </a:p>
          <a:p>
            <a:pPr marL="452438" indent="-452438">
              <a:spcAft>
                <a:spcPts val="600"/>
              </a:spcAft>
            </a:pP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7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AB82FCB-22A3-4D7D-A8C1-9B3987B263E9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10" name="Rechteck: diagonal liegende Ecken abgerundet 9">
              <a:extLst>
                <a:ext uri="{FF2B5EF4-FFF2-40B4-BE49-F238E27FC236}">
                  <a16:creationId xmlns:a16="http://schemas.microsoft.com/office/drawing/2014/main" id="{207DD52F-FE8A-4C95-A7F1-D371D57EFEE8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DF75FFAC-4973-4928-B585-140B4A69B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D16E5FC5-8948-4CBB-94CD-ACABF3965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5E4C9B99-EC5A-4F0F-8FE2-7605FB5C8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1270E734-2BBD-41A5-B4EF-E36102C09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7251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94703"/>
            <a:ext cx="9931657" cy="1066409"/>
          </a:xfrm>
        </p:spPr>
        <p:txBody>
          <a:bodyPr/>
          <a:lstStyle/>
          <a:p>
            <a:r>
              <a:rPr lang="en-GB" sz="2800" b="1" dirty="0">
                <a:latin typeface="+mn-lt"/>
              </a:rPr>
              <a:t>Expansion of the Cooperation between Academia and Practice </a:t>
            </a:r>
            <a:br>
              <a:rPr lang="en-GB" sz="2800" b="1" dirty="0">
                <a:latin typeface="+mn-lt"/>
              </a:rPr>
            </a:br>
            <a:r>
              <a:rPr lang="en-GB" sz="2800" b="1" dirty="0">
                <a:latin typeface="+mn-lt"/>
              </a:rPr>
              <a:t>by Establishing the “Fulda Centre for Transnational Governance”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228748"/>
            <a:ext cx="10515600" cy="3827923"/>
          </a:xfrm>
        </p:spPr>
        <p:txBody>
          <a:bodyPr>
            <a:normAutofit/>
          </a:bodyPr>
          <a:lstStyle/>
          <a:p>
            <a:pPr marL="452438" indent="-452438">
              <a:spcAft>
                <a:spcPts val="600"/>
              </a:spcAft>
            </a:pPr>
            <a:r>
              <a:rPr lang="en-GB" sz="2200" b="1" dirty="0">
                <a:solidFill>
                  <a:schemeClr val="tx1"/>
                </a:solidFill>
                <a:latin typeface="+mn-lt"/>
              </a:rPr>
              <a:t>Network of experts 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for the topics </a:t>
            </a:r>
            <a:br>
              <a:rPr lang="en-GB" sz="2200" dirty="0">
                <a:solidFill>
                  <a:schemeClr val="tx1"/>
                </a:solidFill>
                <a:latin typeface="+mn-lt"/>
              </a:rPr>
            </a:br>
            <a:r>
              <a:rPr lang="en-GB" sz="2200" dirty="0">
                <a:solidFill>
                  <a:schemeClr val="tx1"/>
                </a:solidFill>
                <a:latin typeface="+mn-lt"/>
              </a:rPr>
              <a:t>Human Rights, Europe, Intercultural Communication, and Sustainable Development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Located at the “</a:t>
            </a:r>
            <a:r>
              <a:rPr lang="en-US" sz="2200" dirty="0">
                <a:solidFill>
                  <a:schemeClr val="tx1"/>
                </a:solidFill>
                <a:latin typeface="+mn-lt"/>
              </a:rPr>
              <a:t>Centre for Intercultural and European Studies” (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CINTEUS)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Transfer between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academia and practice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Guest lectures and workshops by and with practitioners from transnational institutions</a:t>
            </a:r>
          </a:p>
          <a:p>
            <a:pPr marL="452438" indent="-452438">
              <a:spcAft>
                <a:spcPts val="600"/>
              </a:spcAft>
            </a:pPr>
            <a:r>
              <a:rPr lang="en-GB" sz="2200" dirty="0">
                <a:solidFill>
                  <a:schemeClr val="tx1"/>
                </a:solidFill>
                <a:latin typeface="+mn-lt"/>
              </a:rPr>
              <a:t>Implementation of the „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Model United Nations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“ (MUN)</a:t>
            </a:r>
            <a:endParaRPr lang="en-GB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8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0AA90A8-836F-4FF1-A58D-7A7231A3F78F}"/>
              </a:ext>
            </a:extLst>
          </p:cNvPr>
          <p:cNvGrpSpPr/>
          <p:nvPr/>
        </p:nvGrpSpPr>
        <p:grpSpPr>
          <a:xfrm>
            <a:off x="2063061" y="6112727"/>
            <a:ext cx="9911671" cy="762562"/>
            <a:chOff x="2245941" y="6112727"/>
            <a:chExt cx="9911671" cy="762562"/>
          </a:xfrm>
        </p:grpSpPr>
        <p:sp>
          <p:nvSpPr>
            <p:cNvPr id="10" name="Rechteck: diagonal liegende Ecken abgerundet 9">
              <a:extLst>
                <a:ext uri="{FF2B5EF4-FFF2-40B4-BE49-F238E27FC236}">
                  <a16:creationId xmlns:a16="http://schemas.microsoft.com/office/drawing/2014/main" id="{2F1B965D-E6E3-4614-B55C-3994A9880E31}"/>
                </a:ext>
              </a:extLst>
            </p:cNvPr>
            <p:cNvSpPr/>
            <p:nvPr/>
          </p:nvSpPr>
          <p:spPr>
            <a:xfrm>
              <a:off x="2245941" y="6112727"/>
              <a:ext cx="9911671" cy="745273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02D4538C-E53B-4F98-9025-5EB8E9308B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39835" y="6207960"/>
              <a:ext cx="2003684" cy="507600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1BBB58DB-EE51-4455-9C46-AB614DD37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5789" y="6134071"/>
              <a:ext cx="1327018" cy="741218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BE95858-C4AD-4137-A1EF-9EFD2EBCB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6441" y="6249895"/>
              <a:ext cx="3907480" cy="36512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6E45278D-AAB0-46A8-8D93-A522DB0BF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63575" y="6207960"/>
              <a:ext cx="2186417" cy="527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020625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4E7FD-7BAE-44E3-A4C0-A4B68DC8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58420" cy="623211"/>
          </a:xfrm>
        </p:spPr>
        <p:txBody>
          <a:bodyPr/>
          <a:lstStyle/>
          <a:p>
            <a:r>
              <a:rPr lang="en-GB" sz="2400" b="1" dirty="0">
                <a:latin typeface="+mn-lt"/>
              </a:rPr>
              <a:t>Overview: Planned </a:t>
            </a:r>
            <a:r>
              <a:rPr lang="en-GB" b="1" dirty="0">
                <a:latin typeface="+mn-lt"/>
              </a:rPr>
              <a:t>A</a:t>
            </a:r>
            <a:r>
              <a:rPr lang="en-GB" sz="2400" b="1" dirty="0">
                <a:latin typeface="+mn-lt"/>
              </a:rPr>
              <a:t>ctivities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D53A0C-E63D-41DA-91D6-113BBDEF5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A5624-A02D-450C-8D8A-751AB72661BF}" type="slidenum">
              <a:rPr lang="de-DE" smtClean="0"/>
              <a:t>9</a:t>
            </a:fld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84596DA6-B982-4115-9E4E-601F1FF629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631628"/>
              </p:ext>
            </p:extLst>
          </p:nvPr>
        </p:nvGraphicFramePr>
        <p:xfrm>
          <a:off x="0" y="594461"/>
          <a:ext cx="12192000" cy="624667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22499">
                  <a:extLst>
                    <a:ext uri="{9D8B030D-6E8A-4147-A177-3AD203B41FA5}">
                      <a16:colId xmlns:a16="http://schemas.microsoft.com/office/drawing/2014/main" val="4106420427"/>
                    </a:ext>
                  </a:extLst>
                </a:gridCol>
                <a:gridCol w="8069501">
                  <a:extLst>
                    <a:ext uri="{9D8B030D-6E8A-4147-A177-3AD203B41FA5}">
                      <a16:colId xmlns:a16="http://schemas.microsoft.com/office/drawing/2014/main" val="3147190324"/>
                    </a:ext>
                  </a:extLst>
                </a:gridCol>
              </a:tblGrid>
              <a:tr h="444827">
                <a:tc>
                  <a:txBody>
                    <a:bodyPr/>
                    <a:lstStyle/>
                    <a:p>
                      <a:r>
                        <a:rPr lang="en-GB" sz="2200" noProof="0" dirty="0"/>
                        <a:t> Planned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noProof="0" dirty="0"/>
                        <a:t>Possibilities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922951"/>
                  </a:ext>
                </a:extLst>
              </a:tr>
              <a:tr h="2975807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 Mobility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GB" sz="2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de-DE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11</a:t>
                      </a:r>
                      <a:r>
                        <a:rPr lang="de-DE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outgoing students 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2022-2024</a:t>
                      </a:r>
                      <a:r>
                        <a:rPr lang="de-DE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de-DE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Fulda 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Partners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</a:br>
                      <a:r>
                        <a:rPr lang="de-DE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 </a:t>
                      </a:r>
                      <a:r>
                        <a:rPr lang="de-DE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incoming</a:t>
                      </a:r>
                      <a:r>
                        <a:rPr lang="de-DE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2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</a:t>
                      </a:r>
                      <a:r>
                        <a:rPr lang="de-DE" sz="2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2022-2024</a:t>
                      </a:r>
                      <a:r>
                        <a:rPr lang="de-DE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Partners </a:t>
                      </a:r>
                      <a:r>
                        <a:rPr lang="de-DE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Fulda</a:t>
                      </a:r>
                      <a:br>
                        <a:rPr lang="de-DE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</a:br>
                      <a:r>
                        <a:rPr lang="en-GB" sz="2200" i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stays of 4 months each</a:t>
                      </a:r>
                    </a:p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Collaborative online classes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i.a.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with MacEwan University and SUNY Cortland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102150"/>
                  </a:ext>
                </a:extLst>
              </a:tr>
              <a:tr h="1566104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PhD Mobility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en-GB" sz="2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Incoming PhD students </a:t>
                      </a:r>
                      <a:br>
                        <a:rPr lang="en-GB" sz="2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during the project period: </a:t>
                      </a:r>
                      <a:br>
                        <a:rPr lang="en-GB" sz="2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Birzeit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University &amp; GJU </a:t>
                      </a: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Fulda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</a:br>
                      <a:r>
                        <a:rPr lang="en-GB" sz="2200" i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stays of 4 months</a:t>
                      </a:r>
                      <a:endParaRPr lang="en-GB" sz="2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07648"/>
                  </a:ext>
                </a:extLst>
              </a:tr>
              <a:tr h="1259932">
                <a:tc>
                  <a:txBody>
                    <a:bodyPr/>
                    <a:lstStyle/>
                    <a:p>
                      <a:pPr marL="357188" lvl="1" indent="-357188" algn="l" defTabSz="914400" rtl="0" eaLnBrk="1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↘"/>
                      </a:pP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International S</a:t>
                      </a:r>
                      <a:r>
                        <a:rPr lang="en-GB" sz="2200" dirty="0" err="1">
                          <a:solidFill>
                            <a:schemeClr val="tx1"/>
                          </a:solidFill>
                          <a:latin typeface="+mn-lt"/>
                        </a:rPr>
                        <a:t>ymposium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latin typeface="+mn-lt"/>
                        </a:rPr>
                        <a:t> 2022</a:t>
                      </a:r>
                      <a:endParaRPr lang="en-GB" sz="2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marR="0" lvl="1" indent="-357188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↘"/>
                        <a:tabLst/>
                        <a:defRPr/>
                      </a:pPr>
                      <a:r>
                        <a:rPr lang="en-GB" sz="2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PhD participants </a:t>
                      </a:r>
                      <a:b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2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from the partner institutions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605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31666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_ppt_Vorlage.potx" id="{52FFC803-54B8-4B1A-8AED-5C9EA6C31182}" vid="{039003A0-2B7C-407B-B4EF-91139C12952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963</Words>
  <Application>Microsoft Office PowerPoint</Application>
  <PresentationFormat>Breitbild</PresentationFormat>
  <Paragraphs>128</Paragraphs>
  <Slides>12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TheSansOffice</vt:lpstr>
      <vt:lpstr>Office</vt:lpstr>
      <vt:lpstr>Transnational Governance and Human Rights</vt:lpstr>
      <vt:lpstr>Key Data</vt:lpstr>
      <vt:lpstr>Partner Institutions</vt:lpstr>
      <vt:lpstr>PowerPoint-Präsentation</vt:lpstr>
      <vt:lpstr>Expansion of the Cooperation Network at all Levels</vt:lpstr>
      <vt:lpstr>Internationalisation of Studies and Teaching </vt:lpstr>
      <vt:lpstr>Internationalisation of Research and Doctoral Studies</vt:lpstr>
      <vt:lpstr>Expansion of the Cooperation between Academia and Practice  by Establishing the “Fulda Centre for Transnational Governance” </vt:lpstr>
      <vt:lpstr>Overview: Planned Activities</vt:lpstr>
      <vt:lpstr>Overview: Planned Activities</vt:lpstr>
      <vt:lpstr>Project Team</vt:lpstr>
      <vt:lpstr>Thank you  for your attention!   Questions or 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 International</dc:title>
  <dc:creator>Corinna Land</dc:creator>
  <cp:lastModifiedBy>Wildfeuer, Iris</cp:lastModifiedBy>
  <cp:revision>242</cp:revision>
  <dcterms:created xsi:type="dcterms:W3CDTF">2021-01-08T15:25:30Z</dcterms:created>
  <dcterms:modified xsi:type="dcterms:W3CDTF">2021-12-16T10:19:30Z</dcterms:modified>
</cp:coreProperties>
</file>